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CustomShape 1"/>
          <p:cNvSpPr/>
          <p:nvPr/>
        </p:nvSpPr>
        <p:spPr>
          <a:xfrm>
            <a:off x="685800" y="2786040"/>
            <a:ext cx="7768440" cy="14659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tabLst>
                <a:tab algn="l" pos="0"/>
              </a:tabLst>
            </a:pPr>
            <a:r>
              <a:rPr b="0" lang="ru-RU" sz="3200" spc="-1" strike="noStrike">
                <a:solidFill>
                  <a:srgbClr val="000000"/>
                </a:solidFill>
                <a:latin typeface="Bahnschrift"/>
                <a:ea typeface="DejaVu Sans"/>
              </a:rPr>
              <a:t>Приток-А </a:t>
            </a:r>
            <a:endParaRPr b="0" lang="ru-RU" sz="3200" spc="-1" strike="noStrike">
              <a:latin typeface="Arial"/>
            </a:endParaRPr>
          </a:p>
          <a:p>
            <a:pPr algn="ctr">
              <a:lnSpc>
                <a:spcPct val="100000"/>
              </a:lnSpc>
              <a:tabLst>
                <a:tab algn="l" pos="0"/>
              </a:tabLst>
            </a:pPr>
            <a:r>
              <a:rPr b="0" lang="ru-RU" sz="3200" spc="-1" strike="noStrike">
                <a:solidFill>
                  <a:srgbClr val="000000"/>
                </a:solidFill>
                <a:latin typeface="Bahnschrift"/>
                <a:ea typeface="DejaVu Sans"/>
              </a:rPr>
              <a:t>под управлением </a:t>
            </a:r>
            <a:endParaRPr b="0" lang="ru-RU" sz="3200" spc="-1" strike="noStrike">
              <a:latin typeface="Arial"/>
            </a:endParaRPr>
          </a:p>
          <a:p>
            <a:pPr algn="ctr">
              <a:lnSpc>
                <a:spcPct val="100000"/>
              </a:lnSpc>
              <a:tabLst>
                <a:tab algn="l" pos="0"/>
              </a:tabLst>
            </a:pPr>
            <a:r>
              <a:rPr b="0" lang="ru-RU" sz="3200" spc="-1" strike="noStrike">
                <a:solidFill>
                  <a:srgbClr val="000000"/>
                </a:solidFill>
                <a:latin typeface="Bahnschrift"/>
                <a:ea typeface="DejaVu Sans"/>
              </a:rPr>
              <a:t>Astra Linux</a:t>
            </a:r>
            <a:endParaRPr b="0" lang="ru-RU" sz="3200" spc="-1" strike="noStrike">
              <a:latin typeface="Arial"/>
            </a:endParaRPr>
          </a:p>
        </p:txBody>
      </p:sp>
      <p:pic>
        <p:nvPicPr>
          <p:cNvPr id="77" name="Picture 3" descr=""/>
          <p:cNvPicPr/>
          <p:nvPr/>
        </p:nvPicPr>
        <p:blipFill>
          <a:blip r:embed="rId1"/>
          <a:stretch/>
        </p:blipFill>
        <p:spPr>
          <a:xfrm>
            <a:off x="0" y="6625800"/>
            <a:ext cx="4568040" cy="117000"/>
          </a:xfrm>
          <a:prstGeom prst="rect">
            <a:avLst/>
          </a:prstGeom>
          <a:ln w="9525">
            <a:noFill/>
          </a:ln>
        </p:spPr>
      </p:pic>
      <p:pic>
        <p:nvPicPr>
          <p:cNvPr id="78" name="Picture 2" descr="D:\Work\Картинки\Логотипы\!Logo_2017 1.png"/>
          <p:cNvPicPr/>
          <p:nvPr/>
        </p:nvPicPr>
        <p:blipFill>
          <a:blip r:embed="rId2"/>
          <a:stretch/>
        </p:blipFill>
        <p:spPr>
          <a:xfrm>
            <a:off x="304920" y="272880"/>
            <a:ext cx="1835280" cy="796320"/>
          </a:xfrm>
          <a:prstGeom prst="rect">
            <a:avLst/>
          </a:prstGeom>
          <a:ln w="0">
            <a:noFill/>
          </a:ln>
        </p:spPr>
      </p:pic>
      <p:pic>
        <p:nvPicPr>
          <p:cNvPr id="79" name="Picture 3" descr=""/>
          <p:cNvPicPr/>
          <p:nvPr/>
        </p:nvPicPr>
        <p:blipFill>
          <a:blip r:embed="rId3"/>
          <a:stretch/>
        </p:blipFill>
        <p:spPr>
          <a:xfrm>
            <a:off x="4572000" y="6625800"/>
            <a:ext cx="4568040" cy="117000"/>
          </a:xfrm>
          <a:prstGeom prst="rect">
            <a:avLst/>
          </a:prstGeom>
          <a:ln w="9525">
            <a:noFill/>
          </a:ln>
        </p:spPr>
      </p:pic>
      <p:sp>
        <p:nvSpPr>
          <p:cNvPr id="80" name="CustomShape 2"/>
          <p:cNvSpPr/>
          <p:nvPr/>
        </p:nvSpPr>
        <p:spPr>
          <a:xfrm>
            <a:off x="685800" y="5929200"/>
            <a:ext cx="7768440" cy="3945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tabLst>
                <a:tab algn="l" pos="0"/>
              </a:tabLst>
            </a:pPr>
            <a:r>
              <a:rPr b="0" lang="ru-RU" sz="1600" spc="-1" strike="noStrike">
                <a:solidFill>
                  <a:srgbClr val="000000"/>
                </a:solidFill>
                <a:latin typeface="Bahnschrift"/>
                <a:ea typeface="DejaVu Sans"/>
              </a:rPr>
              <a:t>г. Иркутск, 2021</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 name="Picture 3_15" descr=""/>
          <p:cNvPicPr/>
          <p:nvPr/>
        </p:nvPicPr>
        <p:blipFill>
          <a:blip r:embed="rId1"/>
          <a:stretch/>
        </p:blipFill>
        <p:spPr>
          <a:xfrm>
            <a:off x="0" y="0"/>
            <a:ext cx="9140040" cy="691200"/>
          </a:xfrm>
          <a:prstGeom prst="rect">
            <a:avLst/>
          </a:prstGeom>
          <a:ln w="9525">
            <a:noFill/>
          </a:ln>
        </p:spPr>
      </p:pic>
      <p:sp>
        <p:nvSpPr>
          <p:cNvPr id="123" name="CustomShape 1_4"/>
          <p:cNvSpPr/>
          <p:nvPr/>
        </p:nvSpPr>
        <p:spPr>
          <a:xfrm>
            <a:off x="57132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Установка АРМ ДО ДПУ</a:t>
            </a:r>
            <a:endParaRPr b="0" lang="ru-RU" sz="2800" spc="-1" strike="noStrike">
              <a:latin typeface="Arial"/>
            </a:endParaRPr>
          </a:p>
        </p:txBody>
      </p:sp>
      <p:sp>
        <p:nvSpPr>
          <p:cNvPr id="124" name="CustomShape 2_4"/>
          <p:cNvSpPr/>
          <p:nvPr/>
        </p:nvSpPr>
        <p:spPr>
          <a:xfrm>
            <a:off x="1428840" y="2015280"/>
            <a:ext cx="6159600" cy="3971160"/>
          </a:xfrm>
          <a:prstGeom prst="rect">
            <a:avLst/>
          </a:prstGeom>
          <a:noFill/>
          <a:ln w="9525">
            <a:noFill/>
          </a:ln>
        </p:spPr>
        <p:style>
          <a:lnRef idx="0"/>
          <a:fillRef idx="0"/>
          <a:effectRef idx="0"/>
          <a:fontRef idx="minor"/>
        </p:style>
      </p:sp>
      <p:sp>
        <p:nvSpPr>
          <p:cNvPr id="125" name="CustomShape 3_4"/>
          <p:cNvSpPr/>
          <p:nvPr/>
        </p:nvSpPr>
        <p:spPr>
          <a:xfrm>
            <a:off x="180000" y="1206000"/>
            <a:ext cx="8760240" cy="4694040"/>
          </a:xfrm>
          <a:prstGeom prst="rect">
            <a:avLst/>
          </a:prstGeom>
          <a:noFill/>
          <a:ln w="0">
            <a:noFill/>
          </a:ln>
        </p:spPr>
        <p:style>
          <a:lnRef idx="0"/>
          <a:fillRef idx="0"/>
          <a:effectRef idx="0"/>
          <a:fontRef idx="minor"/>
        </p:style>
      </p:sp>
      <p:sp>
        <p:nvSpPr>
          <p:cNvPr id="126" name=""/>
          <p:cNvSpPr/>
          <p:nvPr/>
        </p:nvSpPr>
        <p:spPr>
          <a:xfrm>
            <a:off x="180000" y="1034640"/>
            <a:ext cx="8682840" cy="4184280"/>
          </a:xfrm>
          <a:prstGeom prst="rect">
            <a:avLst/>
          </a:prstGeom>
          <a:noFill/>
          <a:ln w="0">
            <a:noFill/>
          </a:ln>
        </p:spPr>
        <p:style>
          <a:lnRef idx="0"/>
          <a:fillRef idx="0"/>
          <a:effectRef idx="0"/>
          <a:fontRef idx="minor"/>
        </p:style>
        <p:txBody>
          <a:bodyPr lIns="90000" rIns="90000" tIns="45000" bIns="45000">
            <a:noAutofit/>
          </a:bodyPr>
          <a:p>
            <a:pPr>
              <a:lnSpc>
                <a:spcPct val="150000"/>
              </a:lnSpc>
            </a:pPr>
            <a:endParaRPr b="0" lang="ru-RU" sz="1800" spc="-1" strike="noStrike">
              <a:latin typeface="Arial"/>
            </a:endParaRPr>
          </a:p>
          <a:p>
            <a:pPr>
              <a:lnSpc>
                <a:spcPct val="100000"/>
              </a:lnSpc>
            </a:pPr>
            <a:endParaRPr b="0" lang="ru-RU" sz="1800" spc="-1" strike="noStrike">
              <a:latin typeface="Arial"/>
            </a:endParaRPr>
          </a:p>
          <a:p>
            <a:pPr>
              <a:lnSpc>
                <a:spcPct val="100000"/>
              </a:lnSpc>
            </a:pPr>
            <a:endParaRPr b="0" lang="ru-RU" sz="1800" spc="-1" strike="noStrike">
              <a:latin typeface="Arial"/>
            </a:endParaRPr>
          </a:p>
        </p:txBody>
      </p:sp>
      <p:pic>
        <p:nvPicPr>
          <p:cNvPr id="127" name="" descr=""/>
          <p:cNvPicPr/>
          <p:nvPr/>
        </p:nvPicPr>
        <p:blipFill>
          <a:blip r:embed="rId2"/>
          <a:stretch/>
        </p:blipFill>
        <p:spPr>
          <a:xfrm>
            <a:off x="236520" y="1440000"/>
            <a:ext cx="8626320" cy="46360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Picture 3_11" descr=""/>
          <p:cNvPicPr/>
          <p:nvPr/>
        </p:nvPicPr>
        <p:blipFill>
          <a:blip r:embed="rId1"/>
          <a:stretch/>
        </p:blipFill>
        <p:spPr>
          <a:xfrm>
            <a:off x="360" y="0"/>
            <a:ext cx="9140040" cy="691200"/>
          </a:xfrm>
          <a:prstGeom prst="rect">
            <a:avLst/>
          </a:prstGeom>
          <a:ln w="9525">
            <a:noFill/>
          </a:ln>
        </p:spPr>
      </p:pic>
      <p:sp>
        <p:nvSpPr>
          <p:cNvPr id="129" name="CustomShape 1_0"/>
          <p:cNvSpPr/>
          <p:nvPr/>
        </p:nvSpPr>
        <p:spPr>
          <a:xfrm>
            <a:off x="57168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Инженерные АРМы</a:t>
            </a:r>
            <a:endParaRPr b="0" lang="ru-RU" sz="2800" spc="-1" strike="noStrike">
              <a:latin typeface="Arial"/>
            </a:endParaRPr>
          </a:p>
        </p:txBody>
      </p:sp>
      <p:sp>
        <p:nvSpPr>
          <p:cNvPr id="130" name="CustomShape 2_0"/>
          <p:cNvSpPr/>
          <p:nvPr/>
        </p:nvSpPr>
        <p:spPr>
          <a:xfrm>
            <a:off x="1429200" y="2015280"/>
            <a:ext cx="6159600" cy="3971160"/>
          </a:xfrm>
          <a:prstGeom prst="rect">
            <a:avLst/>
          </a:prstGeom>
          <a:noFill/>
          <a:ln w="9525">
            <a:noFill/>
          </a:ln>
        </p:spPr>
        <p:style>
          <a:lnRef idx="0"/>
          <a:fillRef idx="0"/>
          <a:effectRef idx="0"/>
          <a:fontRef idx="minor"/>
        </p:style>
      </p:sp>
      <p:sp>
        <p:nvSpPr>
          <p:cNvPr id="131" name="CustomShape 3_0"/>
          <p:cNvSpPr/>
          <p:nvPr/>
        </p:nvSpPr>
        <p:spPr>
          <a:xfrm>
            <a:off x="180360" y="1206000"/>
            <a:ext cx="8760240" cy="4694040"/>
          </a:xfrm>
          <a:prstGeom prst="rect">
            <a:avLst/>
          </a:prstGeom>
          <a:noFill/>
          <a:ln w="0">
            <a:noFill/>
          </a:ln>
        </p:spPr>
        <p:style>
          <a:lnRef idx="0"/>
          <a:fillRef idx="0"/>
          <a:effectRef idx="0"/>
          <a:fontRef idx="minor"/>
        </p:style>
        <p:txBody>
          <a:bodyPr lIns="90000" rIns="90000" tIns="45000" bIns="45000">
            <a:noAutofit/>
          </a:bodyPr>
          <a:p>
            <a:pPr>
              <a:lnSpc>
                <a:spcPct val="150000"/>
              </a:lnSpc>
            </a:pPr>
            <a:r>
              <a:rPr b="0" lang="ru-RU" sz="1800" spc="-1" strike="noStrike">
                <a:solidFill>
                  <a:srgbClr val="000000"/>
                </a:solidFill>
                <a:latin typeface="Arial"/>
                <a:ea typeface="DejaVu Sans"/>
              </a:rPr>
              <a:t> </a:t>
            </a:r>
            <a:r>
              <a:rPr b="0" lang="ru-RU" sz="1800" spc="-1" strike="noStrike">
                <a:solidFill>
                  <a:srgbClr val="000000"/>
                </a:solidFill>
                <a:latin typeface="Arial"/>
                <a:ea typeface="DejaVu Sans"/>
              </a:rPr>
              <a:t>Работа</a:t>
            </a:r>
            <a:r>
              <a:rPr b="0" lang="ru-RU" sz="1800" spc="-1" strike="noStrike">
                <a:solidFill>
                  <a:srgbClr val="000000"/>
                </a:solidFill>
                <a:latin typeface="ArialMT"/>
                <a:ea typeface="ArialMT"/>
              </a:rPr>
              <a:t> инженерных АРМов в системе с ОС Linux происходит посредством виртуализации. Для работы необходимо:  </a:t>
            </a:r>
            <a:endParaRPr b="0" lang="ru-RU" sz="1800" spc="-1" strike="noStrike">
              <a:latin typeface="Arial"/>
            </a:endParaRPr>
          </a:p>
          <a:p>
            <a:pPr>
              <a:lnSpc>
                <a:spcPct val="150000"/>
              </a:lnSpc>
            </a:pPr>
            <a:endParaRPr b="0" lang="ru-RU" sz="1800" spc="-1" strike="noStrike">
              <a:latin typeface="Arial"/>
            </a:endParaRPr>
          </a:p>
          <a:p>
            <a:pPr>
              <a:lnSpc>
                <a:spcPct val="150000"/>
              </a:lnSpc>
            </a:pPr>
            <a:r>
              <a:rPr b="0" lang="ru-RU" sz="1800" spc="-1" strike="noStrike">
                <a:solidFill>
                  <a:srgbClr val="000000"/>
                </a:solidFill>
                <a:latin typeface="ArialMT"/>
                <a:ea typeface="ArialMT"/>
              </a:rPr>
              <a:t>1) установить playonlinux (проверялось на версии 4.3.4)</a:t>
            </a:r>
            <a:endParaRPr b="0" lang="ru-RU" sz="1800" spc="-1" strike="noStrike">
              <a:latin typeface="Arial"/>
            </a:endParaRPr>
          </a:p>
          <a:p>
            <a:pPr>
              <a:lnSpc>
                <a:spcPct val="150000"/>
              </a:lnSpc>
            </a:pPr>
            <a:r>
              <a:rPr b="0" lang="ru-RU" sz="1800" spc="-1" strike="noStrike">
                <a:solidFill>
                  <a:srgbClr val="000000"/>
                </a:solidFill>
                <a:latin typeface="ArialMT"/>
                <a:ea typeface="ArialMT"/>
              </a:rPr>
              <a:t>2) установить wine из playonlinux (самой новой версии)</a:t>
            </a:r>
            <a:endParaRPr b="0" lang="ru-RU" sz="1800" spc="-1" strike="noStrike">
              <a:latin typeface="Arial"/>
            </a:endParaRPr>
          </a:p>
          <a:p>
            <a:pPr>
              <a:lnSpc>
                <a:spcPct val="150000"/>
              </a:lnSpc>
            </a:pPr>
            <a:r>
              <a:rPr b="0" lang="ru-RU" sz="1800" spc="-1" strike="noStrike">
                <a:solidFill>
                  <a:srgbClr val="000000"/>
                </a:solidFill>
                <a:latin typeface="ArialMT"/>
                <a:ea typeface="ArialMT"/>
              </a:rPr>
              <a:t>3) запустить playonlinux</a:t>
            </a:r>
            <a:endParaRPr b="0" lang="ru-RU" sz="1800" spc="-1" strike="noStrike">
              <a:latin typeface="Arial"/>
            </a:endParaRPr>
          </a:p>
          <a:p>
            <a:pPr>
              <a:lnSpc>
                <a:spcPct val="150000"/>
              </a:lnSpc>
            </a:pPr>
            <a:r>
              <a:rPr b="0" lang="ru-RU" sz="1800" spc="-1" strike="noStrike">
                <a:solidFill>
                  <a:srgbClr val="000000"/>
                </a:solidFill>
                <a:latin typeface="ArialMT"/>
                <a:ea typeface="ArialMT"/>
              </a:rPr>
              <a:t>4) выбрать пункт "Установить программу"</a:t>
            </a:r>
            <a:endParaRPr b="0" lang="ru-RU" sz="1800" spc="-1" strike="noStrike">
              <a:latin typeface="Arial"/>
            </a:endParaRPr>
          </a:p>
          <a:p>
            <a:pPr>
              <a:lnSpc>
                <a:spcPct val="150000"/>
              </a:lnSpc>
            </a:pPr>
            <a:r>
              <a:rPr b="0" lang="ru-RU" sz="1800" spc="-1" strike="noStrike">
                <a:solidFill>
                  <a:srgbClr val="000000"/>
                </a:solidFill>
                <a:latin typeface="ArialMT"/>
                <a:ea typeface="ArialMT"/>
              </a:rPr>
              <a:t>5) в окне "PlayOnLinux меню установки" нажать "Установить программу, отсутствующую в списке"</a:t>
            </a:r>
            <a:endParaRPr b="0" lang="ru-RU" sz="1800" spc="-1" strike="noStrike">
              <a:latin typeface="Arial"/>
            </a:endParaRPr>
          </a:p>
          <a:p>
            <a:pPr>
              <a:lnSpc>
                <a:spcPct val="150000"/>
              </a:lnSpc>
            </a:pPr>
            <a:endParaRPr b="0" lang="ru-RU" sz="1800" spc="-1" strike="noStrike">
              <a:latin typeface="Arial"/>
            </a:endParaRPr>
          </a:p>
          <a:p>
            <a:pPr>
              <a:lnSpc>
                <a:spcPct val="150000"/>
              </a:lnSpc>
            </a:pPr>
            <a:r>
              <a:rPr b="0" lang="ru-RU" sz="1800" spc="-1" strike="noStrike">
                <a:solidFill>
                  <a:srgbClr val="000000"/>
                </a:solidFill>
                <a:latin typeface="ArialMT"/>
                <a:ea typeface="ArialMT"/>
              </a:rPr>
              <a:t>Подробнее с процессом установки можно ознакомиться в обучающем видео (ссылка в конце презентации)</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Picture 3_13" descr=""/>
          <p:cNvPicPr/>
          <p:nvPr/>
        </p:nvPicPr>
        <p:blipFill>
          <a:blip r:embed="rId1"/>
          <a:stretch/>
        </p:blipFill>
        <p:spPr>
          <a:xfrm>
            <a:off x="360" y="0"/>
            <a:ext cx="9140040" cy="691200"/>
          </a:xfrm>
          <a:prstGeom prst="rect">
            <a:avLst/>
          </a:prstGeom>
          <a:ln w="9525">
            <a:noFill/>
          </a:ln>
        </p:spPr>
      </p:pic>
      <p:sp>
        <p:nvSpPr>
          <p:cNvPr id="133" name="CustomShape 1_2"/>
          <p:cNvSpPr/>
          <p:nvPr/>
        </p:nvSpPr>
        <p:spPr>
          <a:xfrm>
            <a:off x="57168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Инженерные АРМы</a:t>
            </a:r>
            <a:endParaRPr b="0" lang="ru-RU" sz="2800" spc="-1" strike="noStrike">
              <a:latin typeface="Arial"/>
            </a:endParaRPr>
          </a:p>
        </p:txBody>
      </p:sp>
      <p:sp>
        <p:nvSpPr>
          <p:cNvPr id="134" name="CustomShape 2_2"/>
          <p:cNvSpPr/>
          <p:nvPr/>
        </p:nvSpPr>
        <p:spPr>
          <a:xfrm>
            <a:off x="1429200" y="2015280"/>
            <a:ext cx="6159600" cy="3971160"/>
          </a:xfrm>
          <a:prstGeom prst="rect">
            <a:avLst/>
          </a:prstGeom>
          <a:noFill/>
          <a:ln w="9525">
            <a:noFill/>
          </a:ln>
        </p:spPr>
        <p:style>
          <a:lnRef idx="0"/>
          <a:fillRef idx="0"/>
          <a:effectRef idx="0"/>
          <a:fontRef idx="minor"/>
        </p:style>
      </p:sp>
      <p:sp>
        <p:nvSpPr>
          <p:cNvPr id="135" name="CustomShape 3_2"/>
          <p:cNvSpPr/>
          <p:nvPr/>
        </p:nvSpPr>
        <p:spPr>
          <a:xfrm>
            <a:off x="180360" y="1206000"/>
            <a:ext cx="8760240" cy="4694040"/>
          </a:xfrm>
          <a:prstGeom prst="rect">
            <a:avLst/>
          </a:prstGeom>
          <a:noFill/>
          <a:ln w="0">
            <a:noFill/>
          </a:ln>
        </p:spPr>
        <p:style>
          <a:lnRef idx="0"/>
          <a:fillRef idx="0"/>
          <a:effectRef idx="0"/>
          <a:fontRef idx="minor"/>
        </p:style>
        <p:txBody>
          <a:bodyPr lIns="90000" rIns="90000" tIns="45000" bIns="45000">
            <a:noAutofit/>
          </a:bodyPr>
          <a:p>
            <a:pPr>
              <a:lnSpc>
                <a:spcPct val="150000"/>
              </a:lnSpc>
            </a:pPr>
            <a:r>
              <a:rPr b="0" lang="ru-RU" sz="1800" spc="-1" strike="noStrike">
                <a:solidFill>
                  <a:srgbClr val="000000"/>
                </a:solidFill>
                <a:latin typeface="Arial"/>
                <a:ea typeface="DejaVu Sans"/>
              </a:rPr>
              <a:t> </a:t>
            </a:r>
            <a:r>
              <a:rPr b="0" lang="ru-RU" sz="1800" spc="-1" strike="noStrike">
                <a:solidFill>
                  <a:srgbClr val="000000"/>
                </a:solidFill>
                <a:latin typeface="Arial"/>
                <a:ea typeface="DejaVu Sans"/>
              </a:rPr>
              <a:t>Работа</a:t>
            </a:r>
            <a:r>
              <a:rPr b="0" lang="ru-RU" sz="1800" spc="-1" strike="noStrike">
                <a:solidFill>
                  <a:srgbClr val="000000"/>
                </a:solidFill>
                <a:latin typeface="ArialMT"/>
                <a:ea typeface="ArialMT"/>
              </a:rPr>
              <a:t> инженерных АРМов в системе с ОС Linux происходит посредством виртуализации. Для работы необходимо:  </a:t>
            </a:r>
            <a:endParaRPr b="0" lang="ru-RU" sz="1800" spc="-1" strike="noStrike">
              <a:latin typeface="Arial"/>
            </a:endParaRPr>
          </a:p>
          <a:p>
            <a:pPr>
              <a:lnSpc>
                <a:spcPct val="150000"/>
              </a:lnSpc>
            </a:pPr>
            <a:endParaRPr b="0" lang="ru-RU" sz="1800" spc="-1" strike="noStrike">
              <a:latin typeface="Arial"/>
            </a:endParaRPr>
          </a:p>
          <a:p>
            <a:pPr>
              <a:lnSpc>
                <a:spcPct val="150000"/>
              </a:lnSpc>
            </a:pPr>
            <a:r>
              <a:rPr b="0" lang="ru-RU" sz="1800" spc="-1" strike="noStrike">
                <a:solidFill>
                  <a:srgbClr val="000000"/>
                </a:solidFill>
                <a:latin typeface="ArialMT"/>
                <a:ea typeface="ArialMT"/>
              </a:rPr>
              <a:t>6) Создаем новый виртулаьный диск и даем ему имя, например pritok</a:t>
            </a:r>
            <a:endParaRPr b="0" lang="ru-RU" sz="1800" spc="-1" strike="noStrike">
              <a:latin typeface="Arial"/>
            </a:endParaRPr>
          </a:p>
          <a:p>
            <a:pPr>
              <a:lnSpc>
                <a:spcPct val="150000"/>
              </a:lnSpc>
            </a:pPr>
            <a:r>
              <a:rPr b="0" lang="ru-RU" sz="1800" spc="-1" strike="noStrike">
                <a:solidFill>
                  <a:srgbClr val="000000"/>
                </a:solidFill>
                <a:latin typeface="ArialMT"/>
                <a:ea typeface="ArialMT"/>
              </a:rPr>
              <a:t>7) Выбираем вариант "64-bits windows installation"</a:t>
            </a:r>
            <a:endParaRPr b="0" lang="ru-RU" sz="1800" spc="-1" strike="noStrike">
              <a:latin typeface="Arial"/>
            </a:endParaRPr>
          </a:p>
          <a:p>
            <a:pPr>
              <a:lnSpc>
                <a:spcPct val="150000"/>
              </a:lnSpc>
            </a:pPr>
            <a:r>
              <a:rPr b="0" lang="ru-RU" sz="1800" spc="-1" strike="noStrike">
                <a:solidFill>
                  <a:srgbClr val="000000"/>
                </a:solidFill>
                <a:latin typeface="ArialMT"/>
                <a:ea typeface="ArialMT"/>
              </a:rPr>
              <a:t>8) Находим на диске инсталятор Приток-А и выбираем его</a:t>
            </a:r>
            <a:endParaRPr b="0" lang="ru-RU" sz="1800" spc="-1" strike="noStrike">
              <a:latin typeface="Arial"/>
            </a:endParaRPr>
          </a:p>
          <a:p>
            <a:pPr>
              <a:lnSpc>
                <a:spcPct val="150000"/>
              </a:lnSpc>
            </a:pPr>
            <a:r>
              <a:rPr b="0" lang="ru-RU" sz="1800" spc="-1" strike="noStrike">
                <a:solidFill>
                  <a:srgbClr val="000000"/>
                </a:solidFill>
                <a:latin typeface="ArialMT"/>
                <a:ea typeface="ArialMT"/>
              </a:rPr>
              <a:t>9) Дальнейшая установка проходит также как в Windows</a:t>
            </a:r>
            <a:endParaRPr b="0" lang="ru-RU" sz="1800" spc="-1" strike="noStrike">
              <a:latin typeface="Arial"/>
            </a:endParaRPr>
          </a:p>
          <a:p>
            <a:pPr>
              <a:lnSpc>
                <a:spcPct val="150000"/>
              </a:lnSpc>
            </a:pPr>
            <a:endParaRPr b="0" lang="ru-RU" sz="1800" spc="-1" strike="noStrike">
              <a:latin typeface="Arial"/>
            </a:endParaRPr>
          </a:p>
          <a:p>
            <a:pPr>
              <a:lnSpc>
                <a:spcPct val="150000"/>
              </a:lnSpc>
            </a:pPr>
            <a:endParaRPr b="0" lang="ru-RU" sz="1800" spc="-1" strike="noStrike">
              <a:latin typeface="Arial"/>
            </a:endParaRPr>
          </a:p>
          <a:p>
            <a:pPr>
              <a:lnSpc>
                <a:spcPct val="150000"/>
              </a:lnSpc>
            </a:pPr>
            <a:endParaRPr b="0" lang="ru-RU" sz="1800" spc="-1" strike="noStrike">
              <a:latin typeface="Arial"/>
            </a:endParaRPr>
          </a:p>
          <a:p>
            <a:pPr>
              <a:lnSpc>
                <a:spcPct val="150000"/>
              </a:lnSpc>
            </a:pPr>
            <a:r>
              <a:rPr b="0" lang="ru-RU" sz="1800" spc="-1" strike="noStrike">
                <a:solidFill>
                  <a:srgbClr val="000000"/>
                </a:solidFill>
                <a:latin typeface="ArialMT"/>
                <a:ea typeface="ArialMT"/>
              </a:rPr>
              <a:t>Подробнее с процессом установки можно ознакомиться в обучающем видео (ссылка в конце презентации)</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 name="Picture 3_3" descr=""/>
          <p:cNvPicPr/>
          <p:nvPr/>
        </p:nvPicPr>
        <p:blipFill>
          <a:blip r:embed="rId1"/>
          <a:stretch/>
        </p:blipFill>
        <p:spPr>
          <a:xfrm>
            <a:off x="0" y="0"/>
            <a:ext cx="9140040" cy="691200"/>
          </a:xfrm>
          <a:prstGeom prst="rect">
            <a:avLst/>
          </a:prstGeom>
          <a:ln w="9525">
            <a:noFill/>
          </a:ln>
        </p:spPr>
      </p:pic>
      <p:sp>
        <p:nvSpPr>
          <p:cNvPr id="137" name="CustomShape 1"/>
          <p:cNvSpPr/>
          <p:nvPr/>
        </p:nvSpPr>
        <p:spPr>
          <a:xfrm>
            <a:off x="57132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Структура сборки Приток-А</a:t>
            </a:r>
            <a:endParaRPr b="0" lang="ru-RU" sz="2800" spc="-1" strike="noStrike">
              <a:latin typeface="Arial"/>
            </a:endParaRPr>
          </a:p>
        </p:txBody>
      </p:sp>
      <p:sp>
        <p:nvSpPr>
          <p:cNvPr id="138" name="CustomShape 2"/>
          <p:cNvSpPr/>
          <p:nvPr/>
        </p:nvSpPr>
        <p:spPr>
          <a:xfrm>
            <a:off x="1428840" y="2015280"/>
            <a:ext cx="6159600" cy="3971160"/>
          </a:xfrm>
          <a:prstGeom prst="rect">
            <a:avLst/>
          </a:prstGeom>
          <a:noFill/>
          <a:ln w="9525">
            <a:noFill/>
          </a:ln>
        </p:spPr>
        <p:style>
          <a:lnRef idx="0"/>
          <a:fillRef idx="0"/>
          <a:effectRef idx="0"/>
          <a:fontRef idx="minor"/>
        </p:style>
      </p:sp>
      <p:sp>
        <p:nvSpPr>
          <p:cNvPr id="139" name="CustomShape 3"/>
          <p:cNvSpPr/>
          <p:nvPr/>
        </p:nvSpPr>
        <p:spPr>
          <a:xfrm>
            <a:off x="360000" y="1080000"/>
            <a:ext cx="8706960" cy="598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ru-RU" sz="1800" spc="-1" strike="noStrike">
                <a:solidFill>
                  <a:srgbClr val="000000"/>
                </a:solidFill>
                <a:latin typeface="Arial"/>
                <a:ea typeface="DejaVu Sans"/>
              </a:rPr>
              <a:t>Структура сборки ПО Приток-А является типовой для ОС Linux и представлена </a:t>
            </a:r>
            <a:endParaRPr b="0" lang="ru-RU" sz="1800" spc="-1" strike="noStrike">
              <a:latin typeface="Arial"/>
            </a:endParaRPr>
          </a:p>
          <a:p>
            <a:pPr>
              <a:lnSpc>
                <a:spcPct val="100000"/>
              </a:lnSpc>
            </a:pPr>
            <a:r>
              <a:rPr b="0" lang="ru-RU" sz="1800" spc="-1" strike="noStrike">
                <a:solidFill>
                  <a:srgbClr val="000000"/>
                </a:solidFill>
                <a:latin typeface="Arial"/>
                <a:ea typeface="DejaVu Sans"/>
              </a:rPr>
              <a:t>следующей иерархией</a:t>
            </a:r>
            <a:endParaRPr b="0" lang="ru-RU" sz="1800" spc="-1" strike="noStrike">
              <a:latin typeface="Arial"/>
            </a:endParaRPr>
          </a:p>
        </p:txBody>
      </p:sp>
      <p:graphicFrame>
        <p:nvGraphicFramePr>
          <p:cNvPr id="140" name="Table 4"/>
          <p:cNvGraphicFramePr/>
          <p:nvPr/>
        </p:nvGraphicFramePr>
        <p:xfrm>
          <a:off x="360000" y="2014920"/>
          <a:ext cx="8469360" cy="2879280"/>
        </p:xfrm>
        <a:graphic>
          <a:graphicData uri="http://schemas.openxmlformats.org/drawingml/2006/table">
            <a:tbl>
              <a:tblPr/>
              <a:tblGrid>
                <a:gridCol w="6078960"/>
                <a:gridCol w="2390760"/>
              </a:tblGrid>
              <a:tr h="719640">
                <a:tc>
                  <a:txBody>
                    <a:bodyPr lIns="90000" rIns="90000">
                      <a:noAutofit/>
                    </a:bodyPr>
                    <a:p>
                      <a:pPr>
                        <a:lnSpc>
                          <a:spcPct val="100000"/>
                        </a:lnSpc>
                      </a:pPr>
                      <a:r>
                        <a:rPr b="0" i="1" lang="ru-RU" sz="1800" spc="-1" strike="noStrike">
                          <a:latin typeface="Arial"/>
                        </a:rPr>
                        <a:t>/etc/sokrat/pritoka/</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nSpc>
                          <a:spcPct val="100000"/>
                        </a:lnSpc>
                      </a:pPr>
                      <a:r>
                        <a:rPr b="0" lang="ru-RU" sz="1800" spc="-1" strike="noStrike">
                          <a:latin typeface="Arial"/>
                        </a:rPr>
                        <a:t>Конфигурационные файлы</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719640">
                <a:tc>
                  <a:txBody>
                    <a:bodyPr lIns="90000" rIns="90000">
                      <a:noAutofit/>
                    </a:bodyPr>
                    <a:p>
                      <a:pPr>
                        <a:lnSpc>
                          <a:spcPct val="100000"/>
                        </a:lnSpc>
                      </a:pPr>
                      <a:r>
                        <a:rPr b="0" i="1" lang="ru-RU" sz="1800" spc="-1" strike="noStrike">
                          <a:latin typeface="Arial"/>
                        </a:rPr>
                        <a:t>/opt/</a:t>
                      </a:r>
                      <a:r>
                        <a:rPr b="0" lang="ru-RU" sz="1800" spc="-1" strike="noStrike">
                          <a:latin typeface="Arial"/>
                        </a:rPr>
                        <a:t>sokrat/pritoka/</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latin typeface="Arial"/>
                        </a:rPr>
                        <a:t>Основные файлы системы</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19640">
                <a:tc>
                  <a:txBody>
                    <a:bodyPr lIns="90000" rIns="90000">
                      <a:noAutofit/>
                    </a:bodyPr>
                    <a:p>
                      <a:pPr>
                        <a:lnSpc>
                          <a:spcPct val="100000"/>
                        </a:lnSpc>
                      </a:pPr>
                      <a:r>
                        <a:rPr b="0" i="1" lang="ru-RU" sz="1800" spc="-1" strike="noStrike">
                          <a:latin typeface="Arial"/>
                        </a:rPr>
                        <a:t>/var</a:t>
                      </a:r>
                      <a:r>
                        <a:rPr b="0" lang="ru-RU" sz="1800" spc="-1" strike="noStrike">
                          <a:latin typeface="Arial"/>
                        </a:rPr>
                        <a:t>/log/sokrat/pritoka/</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latin typeface="Arial"/>
                        </a:rPr>
                        <a:t>Логи работы Приток-А</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20720">
                <a:tc>
                  <a:txBody>
                    <a:bodyPr lIns="90000" rIns="90000">
                      <a:noAutofit/>
                    </a:bodyPr>
                    <a:p>
                      <a:pPr>
                        <a:lnSpc>
                          <a:spcPct val="100000"/>
                        </a:lnSpc>
                      </a:pPr>
                      <a:r>
                        <a:rPr b="0" i="1" lang="ru-RU" sz="1800" spc="-1" strike="noStrike">
                          <a:latin typeface="Arial"/>
                        </a:rPr>
                        <a:t>/var</a:t>
                      </a:r>
                      <a:r>
                        <a:rPr b="0" lang="ru-RU" sz="1800" spc="-1" strike="noStrike">
                          <a:latin typeface="Arial"/>
                        </a:rPr>
                        <a:t>/opt/sokrat/pritoka/</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latin typeface="Arial"/>
                        </a:rPr>
                        <a:t>БД, данные репликатора (папки A,E,G,R,U)</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Picture 3_4" descr=""/>
          <p:cNvPicPr/>
          <p:nvPr/>
        </p:nvPicPr>
        <p:blipFill>
          <a:blip r:embed="rId1"/>
          <a:stretch/>
        </p:blipFill>
        <p:spPr>
          <a:xfrm>
            <a:off x="0" y="0"/>
            <a:ext cx="9140040" cy="691200"/>
          </a:xfrm>
          <a:prstGeom prst="rect">
            <a:avLst/>
          </a:prstGeom>
          <a:ln w="9525">
            <a:noFill/>
          </a:ln>
        </p:spPr>
      </p:pic>
      <p:sp>
        <p:nvSpPr>
          <p:cNvPr id="142" name="CustomShape 1"/>
          <p:cNvSpPr/>
          <p:nvPr/>
        </p:nvSpPr>
        <p:spPr>
          <a:xfrm>
            <a:off x="57132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Особенности настройки Приток-А</a:t>
            </a:r>
            <a:endParaRPr b="0" lang="ru-RU" sz="2800" spc="-1" strike="noStrike">
              <a:latin typeface="Arial"/>
            </a:endParaRPr>
          </a:p>
        </p:txBody>
      </p:sp>
      <p:sp>
        <p:nvSpPr>
          <p:cNvPr id="143" name="CustomShape 2"/>
          <p:cNvSpPr/>
          <p:nvPr/>
        </p:nvSpPr>
        <p:spPr>
          <a:xfrm>
            <a:off x="1428840" y="2015280"/>
            <a:ext cx="6159600" cy="3971160"/>
          </a:xfrm>
          <a:prstGeom prst="rect">
            <a:avLst/>
          </a:prstGeom>
          <a:noFill/>
          <a:ln w="9525">
            <a:noFill/>
          </a:ln>
        </p:spPr>
        <p:style>
          <a:lnRef idx="0"/>
          <a:fillRef idx="0"/>
          <a:effectRef idx="0"/>
          <a:fontRef idx="minor"/>
        </p:style>
      </p:sp>
      <p:sp>
        <p:nvSpPr>
          <p:cNvPr id="144" name="CustomShape 3"/>
          <p:cNvSpPr/>
          <p:nvPr/>
        </p:nvSpPr>
        <p:spPr>
          <a:xfrm>
            <a:off x="360000" y="1080000"/>
            <a:ext cx="8507160" cy="3926160"/>
          </a:xfrm>
          <a:prstGeom prst="rect">
            <a:avLst/>
          </a:prstGeom>
          <a:noFill/>
          <a:ln w="0">
            <a:noFill/>
          </a:ln>
        </p:spPr>
        <p:style>
          <a:lnRef idx="0"/>
          <a:fillRef idx="0"/>
          <a:effectRef idx="0"/>
          <a:fontRef idx="minor"/>
        </p:style>
        <p:txBody>
          <a:bodyPr lIns="90000" rIns="90000" tIns="45000" bIns="45000">
            <a:noAutofit/>
          </a:bodyPr>
          <a:p>
            <a:pPr>
              <a:lnSpc>
                <a:spcPct val="150000"/>
              </a:lnSpc>
            </a:pPr>
            <a:r>
              <a:rPr b="0" lang="ru-RU" sz="1800" spc="-1" strike="noStrike">
                <a:solidFill>
                  <a:srgbClr val="000000"/>
                </a:solidFill>
                <a:latin typeface="Arial"/>
                <a:ea typeface="DejaVu Sans"/>
              </a:rPr>
              <a:t>Для установки и настройки дистрибутива Приток-А могут потребоваться </a:t>
            </a:r>
            <a:endParaRPr b="0" lang="ru-RU" sz="1800" spc="-1" strike="noStrike">
              <a:latin typeface="Arial"/>
            </a:endParaRPr>
          </a:p>
          <a:p>
            <a:pPr>
              <a:lnSpc>
                <a:spcPct val="150000"/>
              </a:lnSpc>
            </a:pPr>
            <a:r>
              <a:rPr b="0" lang="ru-RU" sz="1800" spc="-1" strike="noStrike">
                <a:solidFill>
                  <a:srgbClr val="000000"/>
                </a:solidFill>
                <a:latin typeface="Arial"/>
                <a:ea typeface="DejaVu Sans"/>
              </a:rPr>
              <a:t>следующие пакеты, не входящие в сам дистрибутив продукта:</a:t>
            </a:r>
            <a:endParaRPr b="0" lang="ru-RU" sz="1800" spc="-1" strike="noStrike">
              <a:latin typeface="Arial"/>
            </a:endParaRPr>
          </a:p>
          <a:p>
            <a:pPr>
              <a:lnSpc>
                <a:spcPct val="150000"/>
              </a:lnSpc>
            </a:pPr>
            <a:endParaRPr b="0" lang="ru-RU" sz="1800" spc="-1" strike="noStrike">
              <a:latin typeface="Arial"/>
            </a:endParaRPr>
          </a:p>
          <a:p>
            <a:pPr>
              <a:lnSpc>
                <a:spcPct val="150000"/>
              </a:lnSpc>
            </a:pPr>
            <a:r>
              <a:rPr b="0" lang="ru-RU" sz="1800" spc="-1" strike="noStrike">
                <a:solidFill>
                  <a:srgbClr val="000000"/>
                </a:solidFill>
                <a:latin typeface="Arial"/>
                <a:ea typeface="DejaVu Sans"/>
              </a:rPr>
              <a:t>- ssh, xrdp — удаленный доступ к компьютеру (ssh — терминал, </a:t>
            </a:r>
            <a:endParaRPr b="0" lang="ru-RU" sz="1800" spc="-1" strike="noStrike">
              <a:latin typeface="Arial"/>
            </a:endParaRPr>
          </a:p>
          <a:p>
            <a:pPr>
              <a:lnSpc>
                <a:spcPct val="150000"/>
              </a:lnSpc>
            </a:pPr>
            <a:r>
              <a:rPr b="0" lang="ru-RU" sz="1800" spc="-1" strike="noStrike">
                <a:solidFill>
                  <a:srgbClr val="000000"/>
                </a:solidFill>
                <a:latin typeface="Arial"/>
                <a:ea typeface="DejaVu Sans"/>
              </a:rPr>
              <a:t>xrdp — графическая среда)</a:t>
            </a:r>
            <a:endParaRPr b="0" lang="ru-RU" sz="1800" spc="-1" strike="noStrike">
              <a:latin typeface="Arial"/>
            </a:endParaRPr>
          </a:p>
          <a:p>
            <a:pPr>
              <a:lnSpc>
                <a:spcPct val="150000"/>
              </a:lnSpc>
            </a:pPr>
            <a:r>
              <a:rPr b="0" lang="ru-RU" sz="1800" spc="-1" strike="noStrike">
                <a:solidFill>
                  <a:srgbClr val="000000"/>
                </a:solidFill>
                <a:latin typeface="Arial"/>
                <a:ea typeface="DejaVu Sans"/>
              </a:rPr>
              <a:t>- samba — общий доступ к файлам посредством протокола smb (необходим </a:t>
            </a:r>
            <a:endParaRPr b="0" lang="ru-RU" sz="1800" spc="-1" strike="noStrike">
              <a:latin typeface="Arial"/>
            </a:endParaRPr>
          </a:p>
          <a:p>
            <a:pPr>
              <a:lnSpc>
                <a:spcPct val="150000"/>
              </a:lnSpc>
            </a:pPr>
            <a:r>
              <a:rPr b="0" lang="ru-RU" sz="1800" spc="-1" strike="noStrike">
                <a:solidFill>
                  <a:srgbClr val="000000"/>
                </a:solidFill>
                <a:latin typeface="Arial"/>
                <a:ea typeface="DejaVu Sans"/>
              </a:rPr>
              <a:t>для «расшаривания» папок по сети)</a:t>
            </a:r>
            <a:endParaRPr b="0" lang="ru-RU" sz="1800" spc="-1" strike="noStrike">
              <a:latin typeface="Arial"/>
            </a:endParaRPr>
          </a:p>
          <a:p>
            <a:pPr>
              <a:lnSpc>
                <a:spcPct val="150000"/>
              </a:lnSpc>
            </a:pPr>
            <a:r>
              <a:rPr b="0" lang="ru-RU" sz="1800" spc="-1" strike="noStrike">
                <a:solidFill>
                  <a:srgbClr val="000000"/>
                </a:solidFill>
                <a:latin typeface="Arial"/>
                <a:ea typeface="DejaVu Sans"/>
              </a:rPr>
              <a:t>- xinetd — служба для управления сетевыми соединениями</a:t>
            </a:r>
            <a:endParaRPr b="0" lang="ru-RU" sz="1800" spc="-1" strike="noStrike">
              <a:latin typeface="Arial"/>
            </a:endParaRPr>
          </a:p>
          <a:p>
            <a:pPr>
              <a:lnSpc>
                <a:spcPct val="100000"/>
              </a:lnSpc>
            </a:pPr>
            <a:endParaRPr b="0" lang="ru-RU" sz="1800" spc="-1" strike="noStrike">
              <a:latin typeface="Arial"/>
            </a:endParaRPr>
          </a:p>
          <a:p>
            <a:pPr>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Picture 3_9" descr=""/>
          <p:cNvPicPr/>
          <p:nvPr/>
        </p:nvPicPr>
        <p:blipFill>
          <a:blip r:embed="rId1"/>
          <a:stretch/>
        </p:blipFill>
        <p:spPr>
          <a:xfrm>
            <a:off x="0" y="0"/>
            <a:ext cx="9140040" cy="691200"/>
          </a:xfrm>
          <a:prstGeom prst="rect">
            <a:avLst/>
          </a:prstGeom>
          <a:ln w="9525">
            <a:noFill/>
          </a:ln>
        </p:spPr>
      </p:pic>
      <p:sp>
        <p:nvSpPr>
          <p:cNvPr id="146" name="CustomShape 1"/>
          <p:cNvSpPr/>
          <p:nvPr/>
        </p:nvSpPr>
        <p:spPr>
          <a:xfrm>
            <a:off x="57132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Особенности настройки Приток-А</a:t>
            </a:r>
            <a:endParaRPr b="0" lang="ru-RU" sz="2800" spc="-1" strike="noStrike">
              <a:latin typeface="Arial"/>
            </a:endParaRPr>
          </a:p>
        </p:txBody>
      </p:sp>
      <p:sp>
        <p:nvSpPr>
          <p:cNvPr id="147" name="CustomShape 2"/>
          <p:cNvSpPr/>
          <p:nvPr/>
        </p:nvSpPr>
        <p:spPr>
          <a:xfrm>
            <a:off x="1428840" y="2015280"/>
            <a:ext cx="6159600" cy="3971160"/>
          </a:xfrm>
          <a:prstGeom prst="rect">
            <a:avLst/>
          </a:prstGeom>
          <a:noFill/>
          <a:ln w="9525">
            <a:noFill/>
          </a:ln>
        </p:spPr>
        <p:style>
          <a:lnRef idx="0"/>
          <a:fillRef idx="0"/>
          <a:effectRef idx="0"/>
          <a:fontRef idx="minor"/>
        </p:style>
      </p:sp>
      <p:sp>
        <p:nvSpPr>
          <p:cNvPr id="148" name="CustomShape 3"/>
          <p:cNvSpPr/>
          <p:nvPr/>
        </p:nvSpPr>
        <p:spPr>
          <a:xfrm>
            <a:off x="360000" y="1080000"/>
            <a:ext cx="8507160" cy="3926160"/>
          </a:xfrm>
          <a:prstGeom prst="rect">
            <a:avLst/>
          </a:prstGeom>
          <a:noFill/>
          <a:ln w="0">
            <a:noFill/>
          </a:ln>
        </p:spPr>
        <p:style>
          <a:lnRef idx="0"/>
          <a:fillRef idx="0"/>
          <a:effectRef idx="0"/>
          <a:fontRef idx="minor"/>
        </p:style>
        <p:txBody>
          <a:bodyPr lIns="90000" rIns="90000" tIns="45000" bIns="45000">
            <a:noAutofit/>
          </a:bodyPr>
          <a:p>
            <a:pPr>
              <a:lnSpc>
                <a:spcPct val="150000"/>
              </a:lnSpc>
            </a:pPr>
            <a:r>
              <a:rPr b="0" lang="ru-RU" sz="1800" spc="-1" strike="noStrike">
                <a:solidFill>
                  <a:srgbClr val="000000"/>
                </a:solidFill>
                <a:latin typeface="Arial"/>
                <a:ea typeface="DejaVu Sans"/>
              </a:rPr>
              <a:t>Настройка системы состоит из трех основных пунктов:</a:t>
            </a:r>
            <a:endParaRPr b="0" lang="ru-RU" sz="1800" spc="-1" strike="noStrike">
              <a:latin typeface="Arial"/>
            </a:endParaRPr>
          </a:p>
          <a:p>
            <a:pPr>
              <a:lnSpc>
                <a:spcPct val="150000"/>
              </a:lnSpc>
            </a:pPr>
            <a:endParaRPr b="0" lang="ru-RU" sz="1800" spc="-1" strike="noStrike">
              <a:latin typeface="Arial"/>
            </a:endParaRPr>
          </a:p>
          <a:p>
            <a:pPr>
              <a:lnSpc>
                <a:spcPct val="150000"/>
              </a:lnSpc>
            </a:pPr>
            <a:r>
              <a:rPr b="0" lang="ru-RU" sz="1800" spc="-1" strike="noStrike">
                <a:solidFill>
                  <a:srgbClr val="000000"/>
                </a:solidFill>
                <a:latin typeface="Arial"/>
                <a:ea typeface="DejaVu Sans"/>
              </a:rPr>
              <a:t>1) Настройка сетевых параметров компьютера (ip, маска, шлюз)</a:t>
            </a:r>
            <a:endParaRPr b="0" lang="ru-RU" sz="1800" spc="-1" strike="noStrike">
              <a:latin typeface="Arial"/>
            </a:endParaRPr>
          </a:p>
          <a:p>
            <a:pPr>
              <a:lnSpc>
                <a:spcPct val="150000"/>
              </a:lnSpc>
            </a:pPr>
            <a:r>
              <a:rPr b="0" lang="ru-RU" sz="1800" spc="-1" strike="noStrike">
                <a:solidFill>
                  <a:srgbClr val="000000"/>
                </a:solidFill>
                <a:latin typeface="Arial"/>
                <a:ea typeface="DejaVu Sans"/>
              </a:rPr>
              <a:t>2) Настройка ПО Приток-А посредством контрольной панели системы. Контрольная панель вносит значения в конфигурационный файл pritok.conf . Его можно править вручную при необходимости. Он находится по пути /etc/sokrat/pritoka/pritok.conf</a:t>
            </a:r>
            <a:endParaRPr b="0" lang="ru-RU" sz="1800" spc="-1" strike="noStrike">
              <a:latin typeface="Arial"/>
            </a:endParaRPr>
          </a:p>
          <a:p>
            <a:pPr>
              <a:lnSpc>
                <a:spcPct val="150000"/>
              </a:lnSpc>
            </a:pPr>
            <a:r>
              <a:rPr b="0" lang="ru-RU" sz="1800" spc="-1" strike="noStrike">
                <a:solidFill>
                  <a:srgbClr val="000000"/>
                </a:solidFill>
                <a:latin typeface="Arial"/>
                <a:ea typeface="DejaVu Sans"/>
              </a:rPr>
              <a:t>3) Перенос файлов (БД, планы, схемы, по необходимости папки репликатора, такие как A,R,E…)</a:t>
            </a:r>
            <a:endParaRPr b="0" lang="ru-RU" sz="1800" spc="-1" strike="noStrike">
              <a:latin typeface="Arial"/>
            </a:endParaRPr>
          </a:p>
          <a:p>
            <a:pPr>
              <a:lnSpc>
                <a:spcPct val="150000"/>
              </a:lnSpc>
            </a:pPr>
            <a:endParaRPr b="0" lang="ru-RU" sz="1800" spc="-1" strike="noStrike">
              <a:latin typeface="Arial"/>
            </a:endParaRPr>
          </a:p>
          <a:p>
            <a:pPr>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9" name="Picture 3_5" descr=""/>
          <p:cNvPicPr/>
          <p:nvPr/>
        </p:nvPicPr>
        <p:blipFill>
          <a:blip r:embed="rId1"/>
          <a:stretch/>
        </p:blipFill>
        <p:spPr>
          <a:xfrm>
            <a:off x="0" y="0"/>
            <a:ext cx="9140040" cy="691200"/>
          </a:xfrm>
          <a:prstGeom prst="rect">
            <a:avLst/>
          </a:prstGeom>
          <a:ln w="9525">
            <a:noFill/>
          </a:ln>
        </p:spPr>
      </p:pic>
      <p:sp>
        <p:nvSpPr>
          <p:cNvPr id="150" name="CustomShape 1"/>
          <p:cNvSpPr/>
          <p:nvPr/>
        </p:nvSpPr>
        <p:spPr>
          <a:xfrm>
            <a:off x="57132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Особенности настройки Приток-А</a:t>
            </a:r>
            <a:endParaRPr b="0" lang="ru-RU" sz="2800" spc="-1" strike="noStrike">
              <a:latin typeface="Arial"/>
            </a:endParaRPr>
          </a:p>
        </p:txBody>
      </p:sp>
      <p:sp>
        <p:nvSpPr>
          <p:cNvPr id="151" name="CustomShape 2"/>
          <p:cNvSpPr/>
          <p:nvPr/>
        </p:nvSpPr>
        <p:spPr>
          <a:xfrm>
            <a:off x="1428840" y="2015280"/>
            <a:ext cx="6159600" cy="3971160"/>
          </a:xfrm>
          <a:prstGeom prst="rect">
            <a:avLst/>
          </a:prstGeom>
          <a:noFill/>
          <a:ln w="9525">
            <a:noFill/>
          </a:ln>
        </p:spPr>
        <p:style>
          <a:lnRef idx="0"/>
          <a:fillRef idx="0"/>
          <a:effectRef idx="0"/>
          <a:fontRef idx="minor"/>
        </p:style>
      </p:sp>
      <p:sp>
        <p:nvSpPr>
          <p:cNvPr id="152" name="CustomShape 3"/>
          <p:cNvSpPr/>
          <p:nvPr/>
        </p:nvSpPr>
        <p:spPr>
          <a:xfrm>
            <a:off x="360000" y="1080000"/>
            <a:ext cx="8548560" cy="4182120"/>
          </a:xfrm>
          <a:prstGeom prst="rect">
            <a:avLst/>
          </a:prstGeom>
          <a:noFill/>
          <a:ln w="0">
            <a:noFill/>
          </a:ln>
        </p:spPr>
        <p:style>
          <a:lnRef idx="0"/>
          <a:fillRef idx="0"/>
          <a:effectRef idx="0"/>
          <a:fontRef idx="minor"/>
        </p:style>
        <p:txBody>
          <a:bodyPr lIns="90000" rIns="90000" tIns="45000" bIns="45000">
            <a:noAutofit/>
          </a:bodyPr>
          <a:p>
            <a:pPr>
              <a:lnSpc>
                <a:spcPct val="150000"/>
              </a:lnSpc>
            </a:pPr>
            <a:r>
              <a:rPr b="0" lang="ru-RU" sz="1800" spc="-1" strike="noStrike">
                <a:solidFill>
                  <a:srgbClr val="000000"/>
                </a:solidFill>
                <a:latin typeface="Arial"/>
                <a:ea typeface="DejaVu Sans"/>
              </a:rPr>
              <a:t>Система Приток-А включает в себя следующие службы (сервисы):</a:t>
            </a:r>
            <a:endParaRPr b="0" lang="ru-RU" sz="1800" spc="-1" strike="noStrike">
              <a:latin typeface="Arial"/>
            </a:endParaRPr>
          </a:p>
          <a:p>
            <a:pPr>
              <a:lnSpc>
                <a:spcPct val="150000"/>
              </a:lnSpc>
            </a:pPr>
            <a:r>
              <a:rPr b="0" lang="ru-RU" sz="1800" spc="-1" strike="noStrike">
                <a:solidFill>
                  <a:srgbClr val="000000"/>
                </a:solidFill>
                <a:latin typeface="Arial"/>
                <a:ea typeface="DejaVu Sans"/>
              </a:rPr>
              <a:t>Ядро — prt_kernel.service</a:t>
            </a:r>
            <a:endParaRPr b="0" lang="ru-RU" sz="1800" spc="-1" strike="noStrike">
              <a:latin typeface="Arial"/>
            </a:endParaRPr>
          </a:p>
          <a:p>
            <a:pPr>
              <a:lnSpc>
                <a:spcPct val="150000"/>
              </a:lnSpc>
            </a:pPr>
            <a:r>
              <a:rPr b="0" lang="ru-RU" sz="1800" spc="-1" strike="noStrike">
                <a:solidFill>
                  <a:srgbClr val="000000"/>
                </a:solidFill>
                <a:latin typeface="Arial"/>
                <a:ea typeface="DejaVu Sans"/>
              </a:rPr>
              <a:t>Менеджер БД — prt_dbmanager.service</a:t>
            </a:r>
            <a:endParaRPr b="0" lang="ru-RU" sz="1800" spc="-1" strike="noStrike">
              <a:latin typeface="Arial"/>
            </a:endParaRPr>
          </a:p>
          <a:p>
            <a:pPr>
              <a:lnSpc>
                <a:spcPct val="150000"/>
              </a:lnSpc>
            </a:pPr>
            <a:r>
              <a:rPr b="0" lang="ru-RU" sz="1800" spc="-1" strike="noStrike">
                <a:solidFill>
                  <a:srgbClr val="000000"/>
                </a:solidFill>
                <a:latin typeface="Arial"/>
                <a:ea typeface="DejaVu Sans"/>
              </a:rPr>
              <a:t>Репликатор — prt_replicator.service</a:t>
            </a:r>
            <a:endParaRPr b="0" lang="ru-RU" sz="1800" spc="-1" strike="noStrike">
              <a:latin typeface="Arial"/>
            </a:endParaRPr>
          </a:p>
          <a:p>
            <a:pPr>
              <a:lnSpc>
                <a:spcPct val="150000"/>
              </a:lnSpc>
            </a:pPr>
            <a:r>
              <a:rPr b="0" lang="ru-RU" sz="1800" spc="-1" strike="noStrike">
                <a:solidFill>
                  <a:srgbClr val="000000"/>
                </a:solidFill>
                <a:latin typeface="Arial"/>
                <a:ea typeface="DejaVu Sans"/>
              </a:rPr>
              <a:t>Сервис архивов и отчетов — prt_pars.service</a:t>
            </a:r>
            <a:endParaRPr b="0" lang="ru-RU" sz="1800" spc="-1" strike="noStrike">
              <a:latin typeface="Arial"/>
            </a:endParaRPr>
          </a:p>
          <a:p>
            <a:pPr>
              <a:lnSpc>
                <a:spcPct val="150000"/>
              </a:lnSpc>
            </a:pPr>
            <a:r>
              <a:rPr b="0" lang="ru-RU" sz="1800" spc="-1" strike="noStrike">
                <a:solidFill>
                  <a:srgbClr val="000000"/>
                </a:solidFill>
                <a:latin typeface="Arial"/>
                <a:ea typeface="DejaVu Sans"/>
              </a:rPr>
              <a:t>Сервер подключений — prt_xerver.service</a:t>
            </a:r>
            <a:endParaRPr b="0" lang="ru-RU" sz="1800" spc="-1" strike="noStrike">
              <a:latin typeface="Arial"/>
            </a:endParaRPr>
          </a:p>
          <a:p>
            <a:pPr>
              <a:lnSpc>
                <a:spcPct val="150000"/>
              </a:lnSpc>
            </a:pPr>
            <a:r>
              <a:rPr b="0" lang="ru-RU" sz="1800" spc="-1" strike="noStrike">
                <a:solidFill>
                  <a:srgbClr val="000000"/>
                </a:solidFill>
                <a:latin typeface="Arial"/>
                <a:ea typeface="DejaVu Sans"/>
              </a:rPr>
              <a:t>Ит.д.</a:t>
            </a:r>
            <a:endParaRPr b="0" lang="ru-RU" sz="1800" spc="-1" strike="noStrike">
              <a:latin typeface="Arial"/>
            </a:endParaRPr>
          </a:p>
          <a:p>
            <a:pPr>
              <a:lnSpc>
                <a:spcPct val="100000"/>
              </a:lnSpc>
            </a:pPr>
            <a:endParaRPr b="0" lang="ru-RU" sz="1800" spc="-1" strike="noStrike">
              <a:latin typeface="Arial"/>
            </a:endParaRPr>
          </a:p>
          <a:p>
            <a:pPr>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3" name="Picture 3_8" descr=""/>
          <p:cNvPicPr/>
          <p:nvPr/>
        </p:nvPicPr>
        <p:blipFill>
          <a:blip r:embed="rId1"/>
          <a:stretch/>
        </p:blipFill>
        <p:spPr>
          <a:xfrm>
            <a:off x="0" y="0"/>
            <a:ext cx="9140040" cy="691200"/>
          </a:xfrm>
          <a:prstGeom prst="rect">
            <a:avLst/>
          </a:prstGeom>
          <a:ln w="9525">
            <a:noFill/>
          </a:ln>
        </p:spPr>
      </p:pic>
      <p:sp>
        <p:nvSpPr>
          <p:cNvPr id="154" name="CustomShape 1"/>
          <p:cNvSpPr/>
          <p:nvPr/>
        </p:nvSpPr>
        <p:spPr>
          <a:xfrm>
            <a:off x="57132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Особенности настройки Приток-А</a:t>
            </a:r>
            <a:endParaRPr b="0" lang="ru-RU" sz="2800" spc="-1" strike="noStrike">
              <a:latin typeface="Arial"/>
            </a:endParaRPr>
          </a:p>
        </p:txBody>
      </p:sp>
      <p:sp>
        <p:nvSpPr>
          <p:cNvPr id="155" name="CustomShape 2"/>
          <p:cNvSpPr/>
          <p:nvPr/>
        </p:nvSpPr>
        <p:spPr>
          <a:xfrm>
            <a:off x="1428840" y="2015280"/>
            <a:ext cx="6159600" cy="3971160"/>
          </a:xfrm>
          <a:prstGeom prst="rect">
            <a:avLst/>
          </a:prstGeom>
          <a:noFill/>
          <a:ln w="9525">
            <a:noFill/>
          </a:ln>
        </p:spPr>
        <p:style>
          <a:lnRef idx="0"/>
          <a:fillRef idx="0"/>
          <a:effectRef idx="0"/>
          <a:fontRef idx="minor"/>
        </p:style>
      </p:sp>
      <p:sp>
        <p:nvSpPr>
          <p:cNvPr id="156" name="CustomShape 3"/>
          <p:cNvSpPr/>
          <p:nvPr/>
        </p:nvSpPr>
        <p:spPr>
          <a:xfrm>
            <a:off x="360000" y="1080000"/>
            <a:ext cx="8548560" cy="4182120"/>
          </a:xfrm>
          <a:prstGeom prst="rect">
            <a:avLst/>
          </a:prstGeom>
          <a:noFill/>
          <a:ln w="0">
            <a:noFill/>
          </a:ln>
        </p:spPr>
        <p:style>
          <a:lnRef idx="0"/>
          <a:fillRef idx="0"/>
          <a:effectRef idx="0"/>
          <a:fontRef idx="minor"/>
        </p:style>
        <p:txBody>
          <a:bodyPr lIns="90000" rIns="90000" tIns="45000" bIns="45000">
            <a:noAutofit/>
          </a:bodyPr>
          <a:p>
            <a:pPr>
              <a:lnSpc>
                <a:spcPct val="150000"/>
              </a:lnSpc>
            </a:pPr>
            <a:r>
              <a:rPr b="0" lang="ru-RU" sz="1800" spc="-1" strike="noStrike">
                <a:solidFill>
                  <a:srgbClr val="000000"/>
                </a:solidFill>
                <a:latin typeface="Arial"/>
                <a:ea typeface="DejaVu Sans"/>
              </a:rPr>
              <a:t>Управление службами происходит с помощью скриптов в папке программы</a:t>
            </a:r>
            <a:endParaRPr b="0" lang="ru-RU" sz="1800" spc="-1" strike="noStrike">
              <a:latin typeface="Arial"/>
            </a:endParaRPr>
          </a:p>
          <a:p>
            <a:pPr>
              <a:lnSpc>
                <a:spcPct val="150000"/>
              </a:lnSpc>
            </a:pPr>
            <a:r>
              <a:rPr b="0" lang="ru-RU" sz="1800" spc="-1" strike="noStrike">
                <a:solidFill>
                  <a:srgbClr val="000000"/>
                </a:solidFill>
                <a:latin typeface="Arial"/>
                <a:ea typeface="DejaVu Sans"/>
              </a:rPr>
              <a:t>/opt/sokrat/pritoka/sc_start.sh — запуск </a:t>
            </a:r>
            <a:r>
              <a:rPr b="1" lang="ru-RU" sz="1800" spc="-1" strike="noStrike" u="sng">
                <a:solidFill>
                  <a:srgbClr val="000000"/>
                </a:solidFill>
                <a:uFillTx/>
                <a:latin typeface="Arial"/>
                <a:ea typeface="DejaVu Sans"/>
              </a:rPr>
              <a:t>всех</a:t>
            </a:r>
            <a:r>
              <a:rPr b="0" lang="ru-RU" sz="1800" spc="-1" strike="noStrike">
                <a:solidFill>
                  <a:srgbClr val="000000"/>
                </a:solidFill>
                <a:latin typeface="Arial"/>
                <a:ea typeface="DejaVu Sans"/>
              </a:rPr>
              <a:t> служб</a:t>
            </a:r>
            <a:endParaRPr b="0" lang="ru-RU" sz="1800" spc="-1" strike="noStrike">
              <a:latin typeface="Arial"/>
            </a:endParaRPr>
          </a:p>
          <a:p>
            <a:pPr>
              <a:lnSpc>
                <a:spcPct val="150000"/>
              </a:lnSpc>
            </a:pPr>
            <a:r>
              <a:rPr b="0" lang="ru-RU" sz="1800" spc="-1" strike="noStrike">
                <a:solidFill>
                  <a:srgbClr val="000000"/>
                </a:solidFill>
                <a:latin typeface="Arial"/>
                <a:ea typeface="DejaVu Sans"/>
              </a:rPr>
              <a:t>/opt/sokrat/pritoka/sc_stop.sh — остановка </a:t>
            </a:r>
            <a:r>
              <a:rPr b="1" lang="ru-RU" sz="1800" spc="-1" strike="noStrike" u="sng">
                <a:solidFill>
                  <a:srgbClr val="000000"/>
                </a:solidFill>
                <a:uFillTx/>
                <a:latin typeface="Arial"/>
                <a:ea typeface="DejaVu Sans"/>
              </a:rPr>
              <a:t>всех</a:t>
            </a:r>
            <a:r>
              <a:rPr b="0" lang="ru-RU" sz="1800" spc="-1" strike="noStrike">
                <a:solidFill>
                  <a:srgbClr val="000000"/>
                </a:solidFill>
                <a:latin typeface="Arial"/>
                <a:ea typeface="DejaVu Sans"/>
              </a:rPr>
              <a:t> служб</a:t>
            </a:r>
            <a:endParaRPr b="0" lang="ru-RU" sz="1800" spc="-1" strike="noStrike">
              <a:latin typeface="Arial"/>
            </a:endParaRPr>
          </a:p>
          <a:p>
            <a:pPr>
              <a:lnSpc>
                <a:spcPct val="150000"/>
              </a:lnSpc>
            </a:pPr>
            <a:r>
              <a:rPr b="0" lang="ru-RU" sz="1800" spc="-1" strike="noStrike">
                <a:solidFill>
                  <a:srgbClr val="000000"/>
                </a:solidFill>
                <a:latin typeface="Arial"/>
                <a:ea typeface="DejaVu Sans"/>
              </a:rPr>
              <a:t>/opt/sokrat/pritoka/sc_status.sh — проверка состояния </a:t>
            </a:r>
            <a:r>
              <a:rPr b="1" lang="ru-RU" sz="1800" spc="-1" strike="noStrike" u="sng">
                <a:solidFill>
                  <a:srgbClr val="000000"/>
                </a:solidFill>
                <a:uFillTx/>
                <a:latin typeface="Arial"/>
                <a:ea typeface="DejaVu Sans"/>
              </a:rPr>
              <a:t>всех</a:t>
            </a:r>
            <a:r>
              <a:rPr b="0" lang="ru-RU" sz="1800" spc="-1" strike="noStrike">
                <a:solidFill>
                  <a:srgbClr val="000000"/>
                </a:solidFill>
                <a:latin typeface="Arial"/>
                <a:ea typeface="DejaVu Sans"/>
              </a:rPr>
              <a:t> служб</a:t>
            </a:r>
            <a:endParaRPr b="0" lang="ru-RU" sz="1800" spc="-1" strike="noStrike">
              <a:latin typeface="Arial"/>
            </a:endParaRPr>
          </a:p>
          <a:p>
            <a:pPr>
              <a:lnSpc>
                <a:spcPct val="150000"/>
              </a:lnSpc>
            </a:pPr>
            <a:endParaRPr b="0" lang="ru-RU" sz="1800" spc="-1" strike="noStrike">
              <a:latin typeface="Arial"/>
            </a:endParaRPr>
          </a:p>
          <a:p>
            <a:pPr>
              <a:lnSpc>
                <a:spcPct val="150000"/>
              </a:lnSpc>
            </a:pPr>
            <a:r>
              <a:rPr b="0" lang="ru-RU" sz="1800" spc="-1" strike="noStrike">
                <a:solidFill>
                  <a:srgbClr val="000000"/>
                </a:solidFill>
                <a:latin typeface="Arial"/>
                <a:ea typeface="DejaVu Sans"/>
              </a:rPr>
              <a:t> </a:t>
            </a:r>
            <a:r>
              <a:rPr b="0" lang="ru-RU" sz="1800" spc="-1" strike="noStrike">
                <a:solidFill>
                  <a:srgbClr val="000000"/>
                </a:solidFill>
                <a:latin typeface="ArialMT"/>
                <a:ea typeface="ArialMT"/>
              </a:rPr>
              <a:t>Для запуска, остановки или проверки состояния какой-то конкретной службы,</a:t>
            </a:r>
            <a:endParaRPr b="0" lang="ru-RU" sz="1800" spc="-1" strike="noStrike">
              <a:latin typeface="Arial"/>
            </a:endParaRPr>
          </a:p>
          <a:p>
            <a:pPr>
              <a:lnSpc>
                <a:spcPct val="150000"/>
              </a:lnSpc>
            </a:pPr>
            <a:r>
              <a:rPr b="0" lang="ru-RU" sz="1800" spc="-1" strike="noStrike">
                <a:solidFill>
                  <a:srgbClr val="000000"/>
                </a:solidFill>
                <a:latin typeface="Arial"/>
                <a:ea typeface="DejaVu Sans"/>
              </a:rPr>
              <a:t>можно использовать команду </a:t>
            </a:r>
            <a:r>
              <a:rPr b="1" lang="ru-RU" sz="1800" spc="-1" strike="noStrike">
                <a:solidFill>
                  <a:srgbClr val="000000"/>
                </a:solidFill>
                <a:latin typeface="Miriam Mono CLM"/>
                <a:ea typeface="DejaVu Sans"/>
              </a:rPr>
              <a:t>systemctl</a:t>
            </a:r>
            <a:r>
              <a:rPr b="0" lang="ru-RU" sz="1800" spc="-1" strike="noStrike">
                <a:solidFill>
                  <a:srgbClr val="000000"/>
                </a:solidFill>
                <a:latin typeface="Arial"/>
                <a:ea typeface="DejaVu Sans"/>
              </a:rPr>
              <a:t>.</a:t>
            </a:r>
            <a:endParaRPr b="0" lang="ru-RU" sz="1800" spc="-1" strike="noStrike">
              <a:latin typeface="Arial"/>
            </a:endParaRPr>
          </a:p>
          <a:p>
            <a:pPr>
              <a:lnSpc>
                <a:spcPct val="150000"/>
              </a:lnSpc>
            </a:pPr>
            <a:endParaRPr b="0" lang="ru-RU" sz="1800" spc="-1" strike="noStrike">
              <a:latin typeface="Arial"/>
            </a:endParaRPr>
          </a:p>
          <a:p>
            <a:pPr>
              <a:lnSpc>
                <a:spcPct val="150000"/>
              </a:lnSpc>
            </a:pPr>
            <a:r>
              <a:rPr b="0" lang="ru-RU" sz="1800" spc="-1" strike="noStrike">
                <a:solidFill>
                  <a:srgbClr val="000000"/>
                </a:solidFill>
                <a:latin typeface="Arial"/>
                <a:ea typeface="DejaVu Sans"/>
              </a:rPr>
              <a:t>Например:</a:t>
            </a:r>
            <a:endParaRPr b="0" lang="ru-RU" sz="1800" spc="-1" strike="noStrike">
              <a:latin typeface="Arial"/>
            </a:endParaRPr>
          </a:p>
          <a:p>
            <a:pPr>
              <a:lnSpc>
                <a:spcPct val="150000"/>
              </a:lnSpc>
            </a:pPr>
            <a:r>
              <a:rPr b="1" lang="ru-RU" sz="1800" spc="-1" strike="noStrike">
                <a:solidFill>
                  <a:srgbClr val="000000"/>
                </a:solidFill>
                <a:latin typeface="Miriam Mono CLM"/>
                <a:ea typeface="DejaVu Sans"/>
              </a:rPr>
              <a:t>Sudo systemctl start prt_kernel.service</a:t>
            </a:r>
            <a:r>
              <a:rPr b="0" lang="ru-RU" sz="1800" spc="-1" strike="noStrike">
                <a:solidFill>
                  <a:srgbClr val="000000"/>
                </a:solidFill>
                <a:latin typeface="Arial"/>
                <a:ea typeface="DejaVu Sans"/>
              </a:rPr>
              <a:t> — команда на запуск службы Ядро</a:t>
            </a:r>
            <a:endParaRPr b="0" lang="ru-RU" sz="1800" spc="-1" strike="noStrike">
              <a:latin typeface="Arial"/>
            </a:endParaRPr>
          </a:p>
          <a:p>
            <a:pPr>
              <a:lnSpc>
                <a:spcPct val="150000"/>
              </a:lnSpc>
            </a:pPr>
            <a:r>
              <a:rPr b="1" lang="ru-RU" sz="1800" spc="-1" strike="noStrike">
                <a:solidFill>
                  <a:srgbClr val="000000"/>
                </a:solidFill>
                <a:latin typeface="Miriam Mono CLM"/>
                <a:ea typeface="DejaVu Sans"/>
              </a:rPr>
              <a:t>Sudo systemctl status prt_kernel.service </a:t>
            </a:r>
            <a:r>
              <a:rPr b="0" lang="ru-RU" sz="1800" spc="-1" strike="noStrike">
                <a:solidFill>
                  <a:srgbClr val="000000"/>
                </a:solidFill>
                <a:latin typeface="Arial"/>
                <a:ea typeface="DejaVu Sans"/>
              </a:rPr>
              <a:t>— команда для проверки состояния службы Ядро</a:t>
            </a:r>
            <a:endParaRPr b="0" lang="ru-RU" sz="1800" spc="-1" strike="noStrike">
              <a:latin typeface="Arial"/>
            </a:endParaRPr>
          </a:p>
          <a:p>
            <a:pPr>
              <a:lnSpc>
                <a:spcPct val="150000"/>
              </a:lnSpc>
            </a:pPr>
            <a:endParaRPr b="0" lang="ru-RU" sz="1800" spc="-1" strike="noStrike">
              <a:latin typeface="Arial"/>
            </a:endParaRPr>
          </a:p>
          <a:p>
            <a:pPr>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7" name="Picture 3_16" descr=""/>
          <p:cNvPicPr/>
          <p:nvPr/>
        </p:nvPicPr>
        <p:blipFill>
          <a:blip r:embed="rId1"/>
          <a:stretch/>
        </p:blipFill>
        <p:spPr>
          <a:xfrm>
            <a:off x="0" y="0"/>
            <a:ext cx="9140040" cy="691200"/>
          </a:xfrm>
          <a:prstGeom prst="rect">
            <a:avLst/>
          </a:prstGeom>
          <a:ln w="9525">
            <a:noFill/>
          </a:ln>
        </p:spPr>
      </p:pic>
      <p:sp>
        <p:nvSpPr>
          <p:cNvPr id="158" name="CustomShape 1_5"/>
          <p:cNvSpPr/>
          <p:nvPr/>
        </p:nvSpPr>
        <p:spPr>
          <a:xfrm>
            <a:off x="57132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Особенности настройки Приток-А</a:t>
            </a:r>
            <a:endParaRPr b="0" lang="ru-RU" sz="2800" spc="-1" strike="noStrike">
              <a:latin typeface="Arial"/>
            </a:endParaRPr>
          </a:p>
        </p:txBody>
      </p:sp>
      <p:sp>
        <p:nvSpPr>
          <p:cNvPr id="159" name="CustomShape 2_5"/>
          <p:cNvSpPr/>
          <p:nvPr/>
        </p:nvSpPr>
        <p:spPr>
          <a:xfrm>
            <a:off x="1428840" y="2015280"/>
            <a:ext cx="6159600" cy="3971160"/>
          </a:xfrm>
          <a:prstGeom prst="rect">
            <a:avLst/>
          </a:prstGeom>
          <a:noFill/>
          <a:ln w="9525">
            <a:noFill/>
          </a:ln>
        </p:spPr>
        <p:style>
          <a:lnRef idx="0"/>
          <a:fillRef idx="0"/>
          <a:effectRef idx="0"/>
          <a:fontRef idx="minor"/>
        </p:style>
      </p:sp>
      <p:sp>
        <p:nvSpPr>
          <p:cNvPr id="160" name="CustomShape 3_5"/>
          <p:cNvSpPr/>
          <p:nvPr/>
        </p:nvSpPr>
        <p:spPr>
          <a:xfrm>
            <a:off x="360000" y="1080000"/>
            <a:ext cx="8548560" cy="4182120"/>
          </a:xfrm>
          <a:prstGeom prst="rect">
            <a:avLst/>
          </a:prstGeom>
          <a:noFill/>
          <a:ln w="0">
            <a:noFill/>
          </a:ln>
        </p:spPr>
        <p:style>
          <a:lnRef idx="0"/>
          <a:fillRef idx="0"/>
          <a:effectRef idx="0"/>
          <a:fontRef idx="minor"/>
        </p:style>
        <p:txBody>
          <a:bodyPr lIns="90000" rIns="90000" tIns="45000" bIns="45000">
            <a:noAutofit/>
          </a:bodyPr>
          <a:p>
            <a:pPr>
              <a:lnSpc>
                <a:spcPct val="150000"/>
              </a:lnSpc>
            </a:pPr>
            <a:endParaRPr b="0" lang="ru-RU" sz="1800" spc="-1" strike="noStrike">
              <a:latin typeface="Arial"/>
            </a:endParaRPr>
          </a:p>
          <a:p>
            <a:pPr>
              <a:lnSpc>
                <a:spcPct val="150000"/>
              </a:lnSpc>
            </a:pPr>
            <a:endParaRPr b="0" lang="ru-RU" sz="1800" spc="-1" strike="noStrike">
              <a:latin typeface="Arial"/>
            </a:endParaRPr>
          </a:p>
          <a:p>
            <a:pPr>
              <a:lnSpc>
                <a:spcPct val="100000"/>
              </a:lnSpc>
            </a:pPr>
            <a:endParaRPr b="0" lang="ru-RU" sz="1800" spc="-1" strike="noStrike">
              <a:latin typeface="Arial"/>
            </a:endParaRPr>
          </a:p>
        </p:txBody>
      </p:sp>
      <p:pic>
        <p:nvPicPr>
          <p:cNvPr id="161" name="" descr=""/>
          <p:cNvPicPr/>
          <p:nvPr/>
        </p:nvPicPr>
        <p:blipFill>
          <a:blip r:embed="rId2"/>
          <a:stretch/>
        </p:blipFill>
        <p:spPr>
          <a:xfrm>
            <a:off x="9720" y="943200"/>
            <a:ext cx="9142920" cy="49136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2" name="Picture 3_6" descr=""/>
          <p:cNvPicPr/>
          <p:nvPr/>
        </p:nvPicPr>
        <p:blipFill>
          <a:blip r:embed="rId1"/>
          <a:stretch/>
        </p:blipFill>
        <p:spPr>
          <a:xfrm>
            <a:off x="0" y="0"/>
            <a:ext cx="9140040" cy="691200"/>
          </a:xfrm>
          <a:prstGeom prst="rect">
            <a:avLst/>
          </a:prstGeom>
          <a:ln w="9525">
            <a:noFill/>
          </a:ln>
        </p:spPr>
      </p:pic>
      <p:sp>
        <p:nvSpPr>
          <p:cNvPr id="163" name="CustomShape 1"/>
          <p:cNvSpPr/>
          <p:nvPr/>
        </p:nvSpPr>
        <p:spPr>
          <a:xfrm>
            <a:off x="57132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Типовая настройка Репликатора</a:t>
            </a:r>
            <a:endParaRPr b="0" lang="ru-RU" sz="2800" spc="-1" strike="noStrike">
              <a:latin typeface="Arial"/>
            </a:endParaRPr>
          </a:p>
        </p:txBody>
      </p:sp>
      <p:sp>
        <p:nvSpPr>
          <p:cNvPr id="164" name="CustomShape 2"/>
          <p:cNvSpPr/>
          <p:nvPr/>
        </p:nvSpPr>
        <p:spPr>
          <a:xfrm>
            <a:off x="1428840" y="2015280"/>
            <a:ext cx="6159600" cy="3971160"/>
          </a:xfrm>
          <a:prstGeom prst="rect">
            <a:avLst/>
          </a:prstGeom>
          <a:noFill/>
          <a:ln w="9525">
            <a:noFill/>
          </a:ln>
        </p:spPr>
        <p:style>
          <a:lnRef idx="0"/>
          <a:fillRef idx="0"/>
          <a:effectRef idx="0"/>
          <a:fontRef idx="minor"/>
        </p:style>
      </p:sp>
      <p:sp>
        <p:nvSpPr>
          <p:cNvPr id="165" name="CustomShape 3"/>
          <p:cNvSpPr/>
          <p:nvPr/>
        </p:nvSpPr>
        <p:spPr>
          <a:xfrm>
            <a:off x="245160" y="1080000"/>
            <a:ext cx="8751240" cy="5205960"/>
          </a:xfrm>
          <a:prstGeom prst="rect">
            <a:avLst/>
          </a:prstGeom>
          <a:noFill/>
          <a:ln w="0">
            <a:noFill/>
          </a:ln>
        </p:spPr>
        <p:style>
          <a:lnRef idx="0"/>
          <a:fillRef idx="0"/>
          <a:effectRef idx="0"/>
          <a:fontRef idx="minor"/>
        </p:style>
        <p:txBody>
          <a:bodyPr lIns="90000" rIns="90000" tIns="45000" bIns="45000">
            <a:noAutofit/>
          </a:bodyPr>
          <a:p>
            <a:pPr>
              <a:lnSpc>
                <a:spcPct val="150000"/>
              </a:lnSpc>
            </a:pPr>
            <a:r>
              <a:rPr b="0" lang="ru-RU" sz="1800" spc="-1" strike="noStrike">
                <a:solidFill>
                  <a:srgbClr val="000000"/>
                </a:solidFill>
                <a:latin typeface="Arial"/>
                <a:ea typeface="DejaVu Sans"/>
              </a:rPr>
              <a:t>Наиболее распространенной проблемой, исходя из практики, является </a:t>
            </a:r>
            <a:endParaRPr b="0" lang="ru-RU" sz="1800" spc="-1" strike="noStrike">
              <a:latin typeface="Arial"/>
            </a:endParaRPr>
          </a:p>
          <a:p>
            <a:pPr>
              <a:lnSpc>
                <a:spcPct val="150000"/>
              </a:lnSpc>
            </a:pPr>
            <a:r>
              <a:rPr b="0" lang="ru-RU" sz="1800" spc="-1" strike="noStrike">
                <a:solidFill>
                  <a:srgbClr val="000000"/>
                </a:solidFill>
                <a:latin typeface="Arial"/>
                <a:ea typeface="DejaVu Sans"/>
              </a:rPr>
              <a:t>Настройка репликатора. Так как репликаторов в системе может быть несколько,</a:t>
            </a:r>
            <a:endParaRPr b="0" lang="ru-RU" sz="1800" spc="-1" strike="noStrike">
              <a:latin typeface="Arial"/>
            </a:endParaRPr>
          </a:p>
          <a:p>
            <a:pPr>
              <a:lnSpc>
                <a:spcPct val="150000"/>
              </a:lnSpc>
            </a:pPr>
            <a:r>
              <a:rPr b="0" lang="ru-RU" sz="1800" spc="-1" strike="noStrike">
                <a:solidFill>
                  <a:srgbClr val="000000"/>
                </a:solidFill>
                <a:latin typeface="Arial"/>
                <a:ea typeface="DejaVu Sans"/>
              </a:rPr>
              <a:t>Необходимо корректно прописать роли:</a:t>
            </a:r>
            <a:endParaRPr b="0" lang="ru-RU" sz="1800" spc="-1" strike="noStrike">
              <a:latin typeface="Arial"/>
            </a:endParaRPr>
          </a:p>
          <a:p>
            <a:pPr>
              <a:lnSpc>
                <a:spcPct val="150000"/>
              </a:lnSpc>
            </a:pPr>
            <a:r>
              <a:rPr b="0" lang="ru-RU" sz="1800" spc="-1" strike="noStrike">
                <a:solidFill>
                  <a:srgbClr val="000000"/>
                </a:solidFill>
                <a:latin typeface="Arial"/>
                <a:ea typeface="DejaVu Sans"/>
              </a:rPr>
              <a:t>1) Дефрагментация</a:t>
            </a:r>
            <a:endParaRPr b="0" lang="ru-RU" sz="1800" spc="-1" strike="noStrike">
              <a:latin typeface="Arial"/>
            </a:endParaRPr>
          </a:p>
          <a:p>
            <a:pPr>
              <a:lnSpc>
                <a:spcPct val="150000"/>
              </a:lnSpc>
            </a:pPr>
            <a:r>
              <a:rPr b="0" lang="ru-RU" sz="1800" spc="-1" strike="noStrike">
                <a:solidFill>
                  <a:srgbClr val="000000"/>
                </a:solidFill>
                <a:latin typeface="Arial"/>
                <a:ea typeface="DejaVu Sans"/>
              </a:rPr>
              <a:t>2) Профилактика</a:t>
            </a:r>
            <a:endParaRPr b="0" lang="ru-RU" sz="1800" spc="-1" strike="noStrike">
              <a:latin typeface="Arial"/>
            </a:endParaRPr>
          </a:p>
          <a:p>
            <a:pPr>
              <a:lnSpc>
                <a:spcPct val="150000"/>
              </a:lnSpc>
            </a:pPr>
            <a:r>
              <a:rPr b="0" lang="ru-RU" sz="1800" spc="-1" strike="noStrike">
                <a:solidFill>
                  <a:srgbClr val="000000"/>
                </a:solidFill>
                <a:latin typeface="Arial"/>
                <a:ea typeface="DejaVu Sans"/>
              </a:rPr>
              <a:t>3) Репликация</a:t>
            </a:r>
            <a:endParaRPr b="0" lang="ru-RU" sz="1800" spc="-1" strike="noStrike">
              <a:latin typeface="Arial"/>
            </a:endParaRPr>
          </a:p>
          <a:p>
            <a:pPr>
              <a:lnSpc>
                <a:spcPct val="150000"/>
              </a:lnSpc>
            </a:pPr>
            <a:r>
              <a:rPr b="0" lang="ru-RU" sz="1800" spc="-1" strike="noStrike">
                <a:solidFill>
                  <a:srgbClr val="000000"/>
                </a:solidFill>
                <a:latin typeface="Arial"/>
                <a:ea typeface="DejaVu Sans"/>
              </a:rPr>
              <a:t>4) Создание архивов</a:t>
            </a:r>
            <a:endParaRPr b="0" lang="ru-RU" sz="1800" spc="-1" strike="noStrike">
              <a:latin typeface="Arial"/>
            </a:endParaRPr>
          </a:p>
          <a:p>
            <a:pPr>
              <a:lnSpc>
                <a:spcPct val="150000"/>
              </a:lnSpc>
            </a:pPr>
            <a:r>
              <a:rPr b="0" lang="ru-RU" sz="1800" spc="-1" strike="noStrike">
                <a:solidFill>
                  <a:srgbClr val="000000"/>
                </a:solidFill>
                <a:latin typeface="Arial"/>
                <a:ea typeface="DejaVu Sans"/>
              </a:rPr>
              <a:t>5) Сохранение данных МПО</a:t>
            </a:r>
            <a:endParaRPr b="0" lang="ru-RU" sz="1800" spc="-1" strike="noStrike">
              <a:latin typeface="Arial"/>
            </a:endParaRPr>
          </a:p>
          <a:p>
            <a:pPr>
              <a:lnSpc>
                <a:spcPct val="150000"/>
              </a:lnSpc>
            </a:pPr>
            <a:r>
              <a:rPr b="0" lang="ru-RU" sz="1800" spc="-1" strike="noStrike">
                <a:solidFill>
                  <a:srgbClr val="000000"/>
                </a:solidFill>
                <a:latin typeface="Arial"/>
                <a:ea typeface="DejaVu Sans"/>
              </a:rPr>
              <a:t>6) Синхронизация файлов БД </a:t>
            </a:r>
            <a:endParaRPr b="0" lang="ru-RU" sz="1800" spc="-1" strike="noStrike">
              <a:latin typeface="Arial"/>
            </a:endParaRPr>
          </a:p>
          <a:p>
            <a:pPr>
              <a:lnSpc>
                <a:spcPct val="150000"/>
              </a:lnSpc>
            </a:pPr>
            <a:r>
              <a:rPr b="0" lang="ru-RU" sz="1800" spc="-1" strike="noStrike">
                <a:solidFill>
                  <a:srgbClr val="000000"/>
                </a:solidFill>
                <a:latin typeface="Arial"/>
                <a:ea typeface="DejaVu Sans"/>
              </a:rPr>
              <a:t>7) Синхронизация архивов событий</a:t>
            </a:r>
            <a:endParaRPr b="0" lang="ru-RU" sz="1800" spc="-1" strike="noStrike">
              <a:latin typeface="Arial"/>
            </a:endParaRPr>
          </a:p>
          <a:p>
            <a:pPr>
              <a:lnSpc>
                <a:spcPct val="150000"/>
              </a:lnSpc>
            </a:pPr>
            <a:r>
              <a:rPr b="0" lang="ru-RU" sz="1800" spc="-1" strike="noStrike">
                <a:solidFill>
                  <a:srgbClr val="000000"/>
                </a:solidFill>
                <a:latin typeface="Arial"/>
                <a:ea typeface="DejaVu Sans"/>
              </a:rPr>
              <a:t>8) Синхронизация файлов МПО</a:t>
            </a:r>
            <a:endParaRPr b="0" lang="ru-RU" sz="1800" spc="-1" strike="noStrike">
              <a:latin typeface="Arial"/>
            </a:endParaRPr>
          </a:p>
          <a:p>
            <a:pPr>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540000" y="917280"/>
            <a:ext cx="8225640" cy="879120"/>
          </a:xfrm>
          <a:prstGeom prst="rect">
            <a:avLst/>
          </a:prstGeom>
          <a:noFill/>
          <a:ln w="0">
            <a:noFill/>
          </a:ln>
        </p:spPr>
        <p:style>
          <a:lnRef idx="0"/>
          <a:fillRef idx="0"/>
          <a:effectRef idx="0"/>
          <a:fontRef idx="minor"/>
        </p:style>
        <p:txBody>
          <a:bodyPr lIns="90000" rIns="90000" tIns="45000" bIns="45000">
            <a:normAutofit/>
          </a:bodyPr>
          <a:p>
            <a:pPr algn="ctr">
              <a:lnSpc>
                <a:spcPct val="100000"/>
              </a:lnSpc>
              <a:spcBef>
                <a:spcPts val="561"/>
              </a:spcBef>
            </a:pPr>
            <a:r>
              <a:rPr b="1" lang="ru-RU" sz="2800" spc="-1" strike="noStrike">
                <a:solidFill>
                  <a:srgbClr val="000000"/>
                </a:solidFill>
                <a:latin typeface="Bahnschrift"/>
                <a:ea typeface="DejaVu Sans"/>
              </a:rPr>
              <a:t>Виды сборок ОС Astra Linux</a:t>
            </a:r>
            <a:endParaRPr b="0" lang="ru-RU" sz="2800" spc="-1" strike="noStrike">
              <a:latin typeface="Arial"/>
            </a:endParaRPr>
          </a:p>
          <a:p>
            <a:pPr>
              <a:lnSpc>
                <a:spcPct val="100000"/>
              </a:lnSpc>
            </a:pPr>
            <a:endParaRPr b="0" lang="ru-RU" sz="2800" spc="-1" strike="noStrike">
              <a:latin typeface="Arial"/>
            </a:endParaRPr>
          </a:p>
          <a:p>
            <a:pPr marL="806400">
              <a:lnSpc>
                <a:spcPct val="100000"/>
              </a:lnSpc>
              <a:spcBef>
                <a:spcPts val="561"/>
              </a:spcBef>
              <a:tabLst>
                <a:tab algn="l" pos="0"/>
              </a:tabLst>
            </a:pPr>
            <a:endParaRPr b="0" lang="ru-RU" sz="2800" spc="-1" strike="noStrike">
              <a:latin typeface="Arial"/>
            </a:endParaRPr>
          </a:p>
        </p:txBody>
      </p:sp>
      <p:pic>
        <p:nvPicPr>
          <p:cNvPr id="82" name="Picture 3" descr=""/>
          <p:cNvPicPr/>
          <p:nvPr/>
        </p:nvPicPr>
        <p:blipFill>
          <a:blip r:embed="rId1"/>
          <a:stretch/>
        </p:blipFill>
        <p:spPr>
          <a:xfrm>
            <a:off x="0" y="0"/>
            <a:ext cx="9140040" cy="691200"/>
          </a:xfrm>
          <a:prstGeom prst="rect">
            <a:avLst/>
          </a:prstGeom>
          <a:ln w="9525">
            <a:noFill/>
          </a:ln>
        </p:spPr>
      </p:pic>
      <p:sp>
        <p:nvSpPr>
          <p:cNvPr id="83" name="CustomShape 2"/>
          <p:cNvSpPr/>
          <p:nvPr/>
        </p:nvSpPr>
        <p:spPr>
          <a:xfrm>
            <a:off x="0" y="0"/>
            <a:ext cx="91400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ОС Astra Linux</a:t>
            </a:r>
            <a:endParaRPr b="0" lang="ru-RU" sz="2800" spc="-1" strike="noStrike">
              <a:latin typeface="Arial"/>
            </a:endParaRPr>
          </a:p>
        </p:txBody>
      </p:sp>
      <p:sp>
        <p:nvSpPr>
          <p:cNvPr id="84" name="CustomShape 3"/>
          <p:cNvSpPr/>
          <p:nvPr/>
        </p:nvSpPr>
        <p:spPr>
          <a:xfrm>
            <a:off x="4500000" y="2160000"/>
            <a:ext cx="4316400" cy="4316400"/>
          </a:xfrm>
          <a:prstGeom prst="rect">
            <a:avLst/>
          </a:prstGeom>
          <a:noFill/>
          <a:ln w="0">
            <a:noFill/>
          </a:ln>
        </p:spPr>
        <p:style>
          <a:lnRef idx="0"/>
          <a:fillRef idx="0"/>
          <a:effectRef idx="0"/>
          <a:fontRef idx="minor"/>
        </p:style>
        <p:txBody>
          <a:bodyPr lIns="90000" rIns="90000" tIns="45000" bIns="45000">
            <a:normAutofit/>
          </a:bodyPr>
          <a:p>
            <a:pPr>
              <a:lnSpc>
                <a:spcPct val="100000"/>
              </a:lnSpc>
            </a:pPr>
            <a:r>
              <a:rPr b="1" lang="ru-RU" sz="2800" spc="-1" strike="noStrike">
                <a:solidFill>
                  <a:srgbClr val="000000"/>
                </a:solidFill>
                <a:latin typeface="Bahnschrift"/>
                <a:ea typeface="DejaVu Sans"/>
              </a:rPr>
              <a:t>Astra Linux </a:t>
            </a:r>
            <a:endParaRPr b="0" lang="ru-RU" sz="2800" spc="-1" strike="noStrike">
              <a:latin typeface="Arial"/>
            </a:endParaRPr>
          </a:p>
          <a:p>
            <a:pPr>
              <a:lnSpc>
                <a:spcPct val="100000"/>
              </a:lnSpc>
            </a:pPr>
            <a:r>
              <a:rPr b="1" lang="ru-RU" sz="2800" spc="-1" strike="noStrike">
                <a:solidFill>
                  <a:srgbClr val="000000"/>
                </a:solidFill>
                <a:latin typeface="Bahnschrift"/>
                <a:ea typeface="DejaVu Sans"/>
              </a:rPr>
              <a:t>Common Edition</a:t>
            </a:r>
            <a:endParaRPr b="0" lang="ru-RU" sz="2800" spc="-1" strike="noStrike">
              <a:latin typeface="Arial"/>
            </a:endParaRPr>
          </a:p>
          <a:p>
            <a:pPr>
              <a:lnSpc>
                <a:spcPct val="100000"/>
              </a:lnSpc>
            </a:pPr>
            <a:endParaRPr b="0" lang="ru-RU" sz="2800" spc="-1" strike="noStrike">
              <a:latin typeface="Arial"/>
            </a:endParaRPr>
          </a:p>
          <a:p>
            <a:pPr algn="ctr">
              <a:lnSpc>
                <a:spcPct val="100000"/>
              </a:lnSpc>
            </a:pPr>
            <a:r>
              <a:rPr b="1" lang="ru-RU" sz="2800" spc="-1" strike="noStrike">
                <a:solidFill>
                  <a:srgbClr val="000000"/>
                </a:solidFill>
                <a:latin typeface="Bahnschrift"/>
                <a:ea typeface="DejaVu Sans"/>
              </a:rPr>
              <a:t>Релиз </a:t>
            </a:r>
            <a:r>
              <a:rPr b="1" lang="ru-RU" sz="2800" spc="-1" strike="noStrike">
                <a:solidFill>
                  <a:srgbClr val="ff0000"/>
                </a:solidFill>
                <a:latin typeface="Bahnschrift"/>
                <a:ea typeface="DejaVu Sans"/>
              </a:rPr>
              <a:t>«Орел»</a:t>
            </a:r>
            <a:endParaRPr b="0" lang="ru-RU" sz="2800" spc="-1" strike="noStrike">
              <a:latin typeface="Arial"/>
            </a:endParaRPr>
          </a:p>
          <a:p>
            <a:pPr>
              <a:lnSpc>
                <a:spcPct val="100000"/>
              </a:lnSpc>
            </a:pPr>
            <a:endParaRPr b="0" lang="ru-RU" sz="2800" spc="-1" strike="noStrike">
              <a:latin typeface="Arial"/>
            </a:endParaRPr>
          </a:p>
          <a:p>
            <a:pPr>
              <a:lnSpc>
                <a:spcPct val="100000"/>
              </a:lnSpc>
            </a:pPr>
            <a:r>
              <a:rPr b="1" lang="ru-RU" sz="2800" spc="-1" strike="noStrike">
                <a:solidFill>
                  <a:srgbClr val="000000"/>
                </a:solidFill>
                <a:latin typeface="Bahnschrift"/>
                <a:ea typeface="DejaVu Sans"/>
              </a:rPr>
              <a:t>Операционная система общего назначения</a:t>
            </a:r>
            <a:endParaRPr b="0" lang="ru-RU" sz="2800" spc="-1" strike="noStrike">
              <a:latin typeface="Arial"/>
            </a:endParaRPr>
          </a:p>
          <a:p>
            <a:pPr marL="806400">
              <a:lnSpc>
                <a:spcPct val="100000"/>
              </a:lnSpc>
              <a:spcBef>
                <a:spcPts val="561"/>
              </a:spcBef>
              <a:tabLst>
                <a:tab algn="l" pos="0"/>
              </a:tabLst>
            </a:pPr>
            <a:endParaRPr b="0" lang="ru-RU" sz="2800" spc="-1" strike="noStrike">
              <a:latin typeface="Arial"/>
            </a:endParaRPr>
          </a:p>
        </p:txBody>
      </p:sp>
      <p:sp>
        <p:nvSpPr>
          <p:cNvPr id="85" name="CustomShape 4"/>
          <p:cNvSpPr/>
          <p:nvPr/>
        </p:nvSpPr>
        <p:spPr>
          <a:xfrm>
            <a:off x="410760" y="2160000"/>
            <a:ext cx="4085640" cy="3956400"/>
          </a:xfrm>
          <a:prstGeom prst="rect">
            <a:avLst/>
          </a:prstGeom>
          <a:noFill/>
          <a:ln w="0">
            <a:noFill/>
          </a:ln>
        </p:spPr>
        <p:style>
          <a:lnRef idx="0"/>
          <a:fillRef idx="0"/>
          <a:effectRef idx="0"/>
          <a:fontRef idx="minor"/>
        </p:style>
        <p:txBody>
          <a:bodyPr lIns="90000" rIns="90000" tIns="45000" bIns="45000">
            <a:normAutofit/>
          </a:bodyPr>
          <a:p>
            <a:pPr>
              <a:lnSpc>
                <a:spcPct val="100000"/>
              </a:lnSpc>
            </a:pPr>
            <a:r>
              <a:rPr b="1" lang="ru-RU" sz="2800" spc="-1" strike="noStrike">
                <a:solidFill>
                  <a:srgbClr val="000000"/>
                </a:solidFill>
                <a:latin typeface="Bahnschrift"/>
                <a:ea typeface="DejaVu Sans"/>
              </a:rPr>
              <a:t>Astra Linux </a:t>
            </a:r>
            <a:endParaRPr b="0" lang="ru-RU" sz="2800" spc="-1" strike="noStrike">
              <a:latin typeface="Arial"/>
            </a:endParaRPr>
          </a:p>
          <a:p>
            <a:pPr>
              <a:lnSpc>
                <a:spcPct val="100000"/>
              </a:lnSpc>
            </a:pPr>
            <a:r>
              <a:rPr b="1" lang="ru-RU" sz="2800" spc="-1" strike="noStrike">
                <a:solidFill>
                  <a:srgbClr val="000000"/>
                </a:solidFill>
                <a:latin typeface="Bahnschrift"/>
                <a:ea typeface="DejaVu Sans"/>
              </a:rPr>
              <a:t>Special Edition </a:t>
            </a:r>
            <a:endParaRPr b="0" lang="ru-RU" sz="2800" spc="-1" strike="noStrike">
              <a:latin typeface="Arial"/>
            </a:endParaRPr>
          </a:p>
          <a:p>
            <a:pPr>
              <a:lnSpc>
                <a:spcPct val="100000"/>
              </a:lnSpc>
            </a:pPr>
            <a:endParaRPr b="0" lang="ru-RU" sz="2800" spc="-1" strike="noStrike">
              <a:latin typeface="Arial"/>
            </a:endParaRPr>
          </a:p>
          <a:p>
            <a:pPr algn="ctr">
              <a:lnSpc>
                <a:spcPct val="100000"/>
              </a:lnSpc>
            </a:pPr>
            <a:r>
              <a:rPr b="1" lang="ru-RU" sz="2800" spc="-1" strike="noStrike">
                <a:solidFill>
                  <a:srgbClr val="000000"/>
                </a:solidFill>
                <a:latin typeface="Bahnschrift"/>
                <a:ea typeface="DejaVu Sans"/>
              </a:rPr>
              <a:t>Релиз </a:t>
            </a:r>
            <a:r>
              <a:rPr b="1" lang="ru-RU" sz="2800" spc="-1" strike="noStrike">
                <a:solidFill>
                  <a:srgbClr val="ff4000"/>
                </a:solidFill>
                <a:latin typeface="Bahnschrift"/>
                <a:ea typeface="DejaVu Sans"/>
              </a:rPr>
              <a:t>«Смоленск»</a:t>
            </a:r>
            <a:endParaRPr b="0" lang="ru-RU" sz="2800" spc="-1" strike="noStrike">
              <a:latin typeface="Arial"/>
            </a:endParaRPr>
          </a:p>
          <a:p>
            <a:pPr algn="ctr">
              <a:lnSpc>
                <a:spcPct val="100000"/>
              </a:lnSpc>
            </a:pPr>
            <a:endParaRPr b="0" lang="ru-RU" sz="2800" spc="-1" strike="noStrike">
              <a:latin typeface="Arial"/>
            </a:endParaRPr>
          </a:p>
          <a:p>
            <a:pPr>
              <a:lnSpc>
                <a:spcPct val="100000"/>
              </a:lnSpc>
            </a:pPr>
            <a:r>
              <a:rPr b="1" lang="ru-RU" sz="2800" spc="-1" strike="noStrike">
                <a:solidFill>
                  <a:srgbClr val="000000"/>
                </a:solidFill>
                <a:latin typeface="Bahnschrift"/>
                <a:ea typeface="DejaVu Sans"/>
              </a:rPr>
              <a:t>Операционная система специального назначения</a:t>
            </a:r>
            <a:endParaRPr b="0" lang="ru-RU" sz="2800" spc="-1" strike="noStrike">
              <a:latin typeface="Arial"/>
            </a:endParaRPr>
          </a:p>
          <a:p>
            <a:pPr>
              <a:lnSpc>
                <a:spcPct val="100000"/>
              </a:lnSpc>
            </a:pPr>
            <a:endParaRPr b="0" lang="ru-RU" sz="2800" spc="-1" strike="noStrike">
              <a:latin typeface="Arial"/>
            </a:endParaRPr>
          </a:p>
          <a:p>
            <a:pPr marL="806400">
              <a:lnSpc>
                <a:spcPct val="100000"/>
              </a:lnSpc>
              <a:spcBef>
                <a:spcPts val="561"/>
              </a:spcBef>
              <a:tabLst>
                <a:tab algn="l" pos="0"/>
              </a:tabLst>
            </a:pPr>
            <a:endParaRPr b="0" lang="ru-RU" sz="2800" spc="-1" strike="noStrike">
              <a:latin typeface="Arial"/>
            </a:endParaRPr>
          </a:p>
        </p:txBody>
      </p:sp>
      <p:sp>
        <p:nvSpPr>
          <p:cNvPr id="86" name="Line 5"/>
          <p:cNvSpPr/>
          <p:nvPr/>
        </p:nvSpPr>
        <p:spPr>
          <a:xfrm>
            <a:off x="4500000" y="1980000"/>
            <a:ext cx="360" cy="4140000"/>
          </a:xfrm>
          <a:prstGeom prst="line">
            <a:avLst/>
          </a:prstGeom>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6" name="Picture 3_10" descr=""/>
          <p:cNvPicPr/>
          <p:nvPr/>
        </p:nvPicPr>
        <p:blipFill>
          <a:blip r:embed="rId1"/>
          <a:stretch/>
        </p:blipFill>
        <p:spPr>
          <a:xfrm>
            <a:off x="0" y="0"/>
            <a:ext cx="9140040" cy="691200"/>
          </a:xfrm>
          <a:prstGeom prst="rect">
            <a:avLst/>
          </a:prstGeom>
          <a:ln w="9525">
            <a:noFill/>
          </a:ln>
        </p:spPr>
      </p:pic>
      <p:sp>
        <p:nvSpPr>
          <p:cNvPr id="167" name="CustomShape 1"/>
          <p:cNvSpPr/>
          <p:nvPr/>
        </p:nvSpPr>
        <p:spPr>
          <a:xfrm>
            <a:off x="57132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Типовая настройка Репликатора</a:t>
            </a:r>
            <a:endParaRPr b="0" lang="ru-RU" sz="2800" spc="-1" strike="noStrike">
              <a:latin typeface="Arial"/>
            </a:endParaRPr>
          </a:p>
        </p:txBody>
      </p:sp>
      <p:sp>
        <p:nvSpPr>
          <p:cNvPr id="168" name="CustomShape 2"/>
          <p:cNvSpPr/>
          <p:nvPr/>
        </p:nvSpPr>
        <p:spPr>
          <a:xfrm>
            <a:off x="1428840" y="2015280"/>
            <a:ext cx="6159600" cy="3971160"/>
          </a:xfrm>
          <a:prstGeom prst="rect">
            <a:avLst/>
          </a:prstGeom>
          <a:noFill/>
          <a:ln w="9525">
            <a:noFill/>
          </a:ln>
        </p:spPr>
        <p:style>
          <a:lnRef idx="0"/>
          <a:fillRef idx="0"/>
          <a:effectRef idx="0"/>
          <a:fontRef idx="minor"/>
        </p:style>
      </p:sp>
      <p:sp>
        <p:nvSpPr>
          <p:cNvPr id="169" name="CustomShape 3"/>
          <p:cNvSpPr/>
          <p:nvPr/>
        </p:nvSpPr>
        <p:spPr>
          <a:xfrm>
            <a:off x="245160" y="1080000"/>
            <a:ext cx="8751240" cy="5205960"/>
          </a:xfrm>
          <a:prstGeom prst="rect">
            <a:avLst/>
          </a:prstGeom>
          <a:noFill/>
          <a:ln w="0">
            <a:noFill/>
          </a:ln>
        </p:spPr>
        <p:style>
          <a:lnRef idx="0"/>
          <a:fillRef idx="0"/>
          <a:effectRef idx="0"/>
          <a:fontRef idx="minor"/>
        </p:style>
        <p:txBody>
          <a:bodyPr lIns="90000" rIns="90000" tIns="45000" bIns="45000">
            <a:noAutofit/>
          </a:bodyPr>
          <a:p>
            <a:pPr>
              <a:lnSpc>
                <a:spcPct val="150000"/>
              </a:lnSpc>
            </a:pPr>
            <a:r>
              <a:rPr b="0" lang="ru-RU" sz="1800" spc="-1" strike="noStrike">
                <a:solidFill>
                  <a:srgbClr val="000000"/>
                </a:solidFill>
                <a:latin typeface="Arial"/>
                <a:ea typeface="DejaVu Sans"/>
              </a:rPr>
              <a:t> </a:t>
            </a:r>
            <a:r>
              <a:rPr b="0" lang="ru-RU" sz="1800" spc="-1" strike="noStrike">
                <a:solidFill>
                  <a:srgbClr val="ff0000"/>
                </a:solidFill>
                <a:latin typeface="ArialMT"/>
                <a:ea typeface="ArialMT"/>
              </a:rPr>
              <a:t>Важно: </a:t>
            </a:r>
            <a:r>
              <a:rPr b="0" lang="ru-RU" sz="1800" spc="-1" strike="noStrike">
                <a:solidFill>
                  <a:srgbClr val="000000"/>
                </a:solidFill>
                <a:latin typeface="ArialMT"/>
                <a:ea typeface="ArialMT"/>
              </a:rPr>
              <a:t>Роль 1 — дефрагментация БД должна выполняться только на основном </a:t>
            </a:r>
            <a:r>
              <a:rPr b="0" lang="ru-RU" sz="1800" spc="-1" strike="noStrike">
                <a:solidFill>
                  <a:srgbClr val="000000"/>
                </a:solidFill>
                <a:latin typeface="Arial"/>
                <a:ea typeface="DejaVu Sans"/>
              </a:rPr>
              <a:t>Репликаторе, где находится оперативная БД.</a:t>
            </a:r>
            <a:endParaRPr b="0" lang="ru-RU" sz="1800" spc="-1" strike="noStrike">
              <a:latin typeface="Arial"/>
            </a:endParaRPr>
          </a:p>
          <a:p>
            <a:pPr>
              <a:lnSpc>
                <a:spcPct val="150000"/>
              </a:lnSpc>
            </a:pPr>
            <a:endParaRPr b="0" lang="ru-RU" sz="1800" spc="-1" strike="noStrike">
              <a:latin typeface="Arial"/>
            </a:endParaRPr>
          </a:p>
          <a:p>
            <a:pPr>
              <a:lnSpc>
                <a:spcPct val="150000"/>
              </a:lnSpc>
            </a:pPr>
            <a:r>
              <a:rPr b="0" lang="ru-RU" sz="1800" spc="-1" strike="noStrike">
                <a:solidFill>
                  <a:srgbClr val="000000"/>
                </a:solidFill>
                <a:latin typeface="Arial"/>
                <a:ea typeface="DejaVu Sans"/>
              </a:rPr>
              <a:t>Роли 1, 2, 3, 4, 5 выполняются на основном репликаторе (там, где находится</a:t>
            </a:r>
            <a:endParaRPr b="0" lang="ru-RU" sz="1800" spc="-1" strike="noStrike">
              <a:latin typeface="Arial"/>
            </a:endParaRPr>
          </a:p>
          <a:p>
            <a:pPr>
              <a:lnSpc>
                <a:spcPct val="150000"/>
              </a:lnSpc>
            </a:pPr>
            <a:r>
              <a:rPr b="0" lang="ru-RU" sz="1800" spc="-1" strike="noStrike">
                <a:solidFill>
                  <a:srgbClr val="000000"/>
                </a:solidFill>
                <a:latin typeface="Arial"/>
                <a:ea typeface="DejaVu Sans"/>
              </a:rPr>
              <a:t>Оперативная БД). При этом роли 6, 7, 8 должны быть отключены.</a:t>
            </a:r>
            <a:endParaRPr b="0" lang="ru-RU" sz="1800" spc="-1" strike="noStrike">
              <a:latin typeface="Arial"/>
            </a:endParaRPr>
          </a:p>
          <a:p>
            <a:pPr>
              <a:lnSpc>
                <a:spcPct val="150000"/>
              </a:lnSpc>
            </a:pPr>
            <a:r>
              <a:rPr b="0" lang="ru-RU" sz="1800" spc="-1" strike="noStrike">
                <a:solidFill>
                  <a:srgbClr val="000000"/>
                </a:solidFill>
                <a:latin typeface="Arial"/>
                <a:ea typeface="DejaVu Sans"/>
              </a:rPr>
              <a:t>Роли 6, 7, 8 запускаются на дополнительных репликаторах — любом ПК в сети,</a:t>
            </a:r>
            <a:endParaRPr b="0" lang="ru-RU" sz="1800" spc="-1" strike="noStrike">
              <a:latin typeface="Arial"/>
            </a:endParaRPr>
          </a:p>
          <a:p>
            <a:pPr>
              <a:lnSpc>
                <a:spcPct val="150000"/>
              </a:lnSpc>
            </a:pPr>
            <a:r>
              <a:rPr b="0" lang="ru-RU" sz="1800" spc="-1" strike="noStrike">
                <a:solidFill>
                  <a:srgbClr val="000000"/>
                </a:solidFill>
                <a:latin typeface="Arial"/>
                <a:ea typeface="DejaVu Sans"/>
              </a:rPr>
              <a:t>При соответствующих настройках. При этом роли 1, 2, 3, 4, 5 — отключены!</a:t>
            </a:r>
            <a:endParaRPr b="0" lang="ru-RU" sz="1800" spc="-1" strike="noStrike">
              <a:latin typeface="Arial"/>
            </a:endParaRPr>
          </a:p>
          <a:p>
            <a:pPr>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0" name="Picture 3" descr=""/>
          <p:cNvPicPr/>
          <p:nvPr/>
        </p:nvPicPr>
        <p:blipFill>
          <a:blip r:embed="rId1"/>
          <a:stretch/>
        </p:blipFill>
        <p:spPr>
          <a:xfrm>
            <a:off x="0" y="0"/>
            <a:ext cx="9140040" cy="691200"/>
          </a:xfrm>
          <a:prstGeom prst="rect">
            <a:avLst/>
          </a:prstGeom>
          <a:ln w="9525">
            <a:noFill/>
          </a:ln>
        </p:spPr>
      </p:pic>
      <p:sp>
        <p:nvSpPr>
          <p:cNvPr id="171" name="CustomShape 1"/>
          <p:cNvSpPr/>
          <p:nvPr/>
        </p:nvSpPr>
        <p:spPr>
          <a:xfrm>
            <a:off x="57132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Контактная информация</a:t>
            </a:r>
            <a:endParaRPr b="0" lang="ru-RU" sz="2800" spc="-1" strike="noStrike">
              <a:latin typeface="Arial"/>
            </a:endParaRPr>
          </a:p>
        </p:txBody>
      </p:sp>
      <p:sp>
        <p:nvSpPr>
          <p:cNvPr id="172" name="CustomShape 2"/>
          <p:cNvSpPr/>
          <p:nvPr/>
        </p:nvSpPr>
        <p:spPr>
          <a:xfrm>
            <a:off x="1428840" y="2015280"/>
            <a:ext cx="6159600" cy="3971160"/>
          </a:xfrm>
          <a:prstGeom prst="rect">
            <a:avLst/>
          </a:prstGeom>
          <a:noFill/>
          <a:ln w="9525">
            <a:noFill/>
          </a:ln>
        </p:spPr>
        <p:style>
          <a:lnRef idx="0"/>
          <a:fillRef idx="0"/>
          <a:effectRef idx="0"/>
          <a:fontRef idx="minor"/>
        </p:style>
        <p:txBody>
          <a:bodyPr lIns="0" rIns="0" tIns="0" bIns="0" anchor="ctr">
            <a:noAutofit/>
          </a:bodyPr>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ru-RU" sz="1800" spc="-1" strike="noStrike">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1600" spc="-1" strike="noStrike">
                <a:solidFill>
                  <a:srgbClr val="2c3f71"/>
                </a:solidFill>
                <a:latin typeface="Calibri"/>
                <a:ea typeface="DejaVu Sans"/>
              </a:rPr>
              <a:t>Адрес: </a:t>
            </a:r>
            <a:r>
              <a:rPr b="1" lang="ru-RU" sz="1600" spc="-1" strike="noStrike">
                <a:solidFill>
                  <a:srgbClr val="435faa"/>
                </a:solidFill>
                <a:latin typeface="Calibri"/>
                <a:ea typeface="DejaVu Sans"/>
              </a:rPr>
              <a:t>664007, Иркутск, пер. Волконского, 2</a:t>
            </a:r>
            <a:endParaRPr b="0" lang="ru-RU" sz="1600" spc="-1" strike="noStrike">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GB" sz="1600" spc="-1" strike="noStrike">
                <a:solidFill>
                  <a:srgbClr val="2c3f71"/>
                </a:solidFill>
                <a:latin typeface="Calibri"/>
                <a:ea typeface="DejaVu Sans"/>
              </a:rPr>
              <a:t>www.sokrat.ru</a:t>
            </a:r>
            <a:endParaRPr b="0" lang="ru-RU" sz="1600" spc="-1" strike="noStrike">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GB" sz="1600" spc="-1" strike="noStrike">
                <a:solidFill>
                  <a:srgbClr val="2c3f71"/>
                </a:solidFill>
                <a:latin typeface="Calibri"/>
                <a:ea typeface="DejaVu Sans"/>
              </a:rPr>
              <a:t>www.sokrat.ru/catalog</a:t>
            </a:r>
            <a:r>
              <a:rPr b="1" lang="en-GB" sz="1600" spc="-1" strike="noStrike">
                <a:solidFill>
                  <a:srgbClr val="b3b3b3"/>
                </a:solidFill>
                <a:latin typeface="Calibri"/>
                <a:ea typeface="DejaVu Sans"/>
              </a:rPr>
              <a:t> – каталог оборудования</a:t>
            </a:r>
            <a:endParaRPr b="0" lang="ru-RU" sz="1600" spc="-1" strike="noStrike">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GB" sz="1600" spc="-1" strike="noStrike">
                <a:solidFill>
                  <a:srgbClr val="2c3f71"/>
                </a:solidFill>
                <a:latin typeface="Calibri"/>
                <a:ea typeface="DejaVu Sans"/>
              </a:rPr>
              <a:t>www.sokrat.ru/forum</a:t>
            </a:r>
            <a:r>
              <a:rPr b="1" lang="en-GB" sz="1600" spc="-1" strike="noStrike">
                <a:solidFill>
                  <a:srgbClr val="b3b3b3"/>
                </a:solidFill>
                <a:latin typeface="Calibri"/>
                <a:ea typeface="DejaVu Sans"/>
              </a:rPr>
              <a:t> – </a:t>
            </a:r>
            <a:r>
              <a:rPr b="1" lang="ru-RU" sz="1600" spc="-1" strike="noStrike">
                <a:solidFill>
                  <a:srgbClr val="b3b3b3"/>
                </a:solidFill>
                <a:latin typeface="Calibri"/>
                <a:ea typeface="DejaVu Sans"/>
              </a:rPr>
              <a:t>технический </a:t>
            </a:r>
            <a:r>
              <a:rPr b="1" lang="en-GB" sz="1600" spc="-1" strike="noStrike">
                <a:solidFill>
                  <a:srgbClr val="b3b3b3"/>
                </a:solidFill>
                <a:latin typeface="Calibri"/>
                <a:ea typeface="DejaVu Sans"/>
              </a:rPr>
              <a:t>форум </a:t>
            </a:r>
            <a:endParaRPr b="0" lang="ru-RU" sz="1600" spc="-1" strike="noStrike">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US" sz="1600" spc="-1" strike="noStrike">
                <a:solidFill>
                  <a:srgbClr val="002060"/>
                </a:solidFill>
                <a:latin typeface="Calibri"/>
                <a:ea typeface="DejaVu Sans"/>
              </a:rPr>
              <a:t>sokratinfo</a:t>
            </a:r>
            <a:r>
              <a:rPr b="1" lang="en-US" sz="1600" spc="-1" strike="noStrike">
                <a:solidFill>
                  <a:srgbClr val="b3b3b3"/>
                </a:solidFill>
                <a:latin typeface="Calibri"/>
                <a:ea typeface="DejaVu Sans"/>
              </a:rPr>
              <a:t> – </a:t>
            </a:r>
            <a:r>
              <a:rPr b="1" lang="ru-RU" sz="1600" spc="-1" strike="noStrike">
                <a:solidFill>
                  <a:srgbClr val="b3b3b3"/>
                </a:solidFill>
                <a:latin typeface="Calibri"/>
                <a:ea typeface="DejaVu Sans"/>
              </a:rPr>
              <a:t>новостной канал ОБ «СОКРАТ» (</a:t>
            </a:r>
            <a:r>
              <a:rPr b="1" lang="en-US" sz="1600" spc="-1" strike="noStrike">
                <a:solidFill>
                  <a:srgbClr val="b3b3b3"/>
                </a:solidFill>
                <a:latin typeface="Calibri"/>
                <a:ea typeface="DejaVu Sans"/>
              </a:rPr>
              <a:t>Telegram</a:t>
            </a:r>
            <a:r>
              <a:rPr b="1" lang="ru-RU" sz="1600" spc="-1" strike="noStrike">
                <a:solidFill>
                  <a:srgbClr val="b3b3b3"/>
                </a:solidFill>
                <a:latin typeface="Calibri"/>
                <a:ea typeface="DejaVu Sans"/>
              </a:rPr>
              <a:t>)</a:t>
            </a:r>
            <a:endParaRPr b="0" lang="ru-RU" sz="1600" spc="-1" strike="noStrike">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US" sz="1600" spc="-1" strike="noStrike">
                <a:solidFill>
                  <a:srgbClr val="002060"/>
                </a:solidFill>
                <a:latin typeface="Calibri"/>
                <a:ea typeface="DejaVu Sans"/>
              </a:rPr>
              <a:t>sokrattips</a:t>
            </a:r>
            <a:r>
              <a:rPr b="1" lang="en-US" sz="1600" spc="-1" strike="noStrike">
                <a:solidFill>
                  <a:srgbClr val="b3b3b3"/>
                </a:solidFill>
                <a:latin typeface="Calibri"/>
                <a:ea typeface="DejaVu Sans"/>
              </a:rPr>
              <a:t> – </a:t>
            </a:r>
            <a:r>
              <a:rPr b="1" lang="ru-RU" sz="1600" spc="-1" strike="noStrike">
                <a:solidFill>
                  <a:srgbClr val="b3b3b3"/>
                </a:solidFill>
                <a:latin typeface="Calibri"/>
                <a:ea typeface="DejaVu Sans"/>
              </a:rPr>
              <a:t>часто задаваемые вопросы по ИС «Приток-А» (</a:t>
            </a:r>
            <a:r>
              <a:rPr b="1" lang="en-US" sz="1600" spc="-1" strike="noStrike">
                <a:solidFill>
                  <a:srgbClr val="b3b3b3"/>
                </a:solidFill>
                <a:latin typeface="Calibri"/>
                <a:ea typeface="DejaVu Sans"/>
              </a:rPr>
              <a:t>Telegram</a:t>
            </a:r>
            <a:r>
              <a:rPr b="1" lang="ru-RU" sz="1600" spc="-1" strike="noStrike">
                <a:solidFill>
                  <a:srgbClr val="b3b3b3"/>
                </a:solidFill>
                <a:latin typeface="Calibri"/>
                <a:ea typeface="DejaVu Sans"/>
              </a:rPr>
              <a:t>)</a:t>
            </a:r>
            <a:endParaRPr b="0" lang="ru-RU" sz="1600" spc="-1" strike="noStrike">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ru-RU" sz="1600" spc="-1" strike="noStrike">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1600" spc="-1" strike="noStrike">
                <a:solidFill>
                  <a:srgbClr val="2c3f71"/>
                </a:solidFill>
                <a:latin typeface="Calibri"/>
                <a:ea typeface="DejaVu Sans"/>
              </a:rPr>
              <a:t>Техническая </a:t>
            </a:r>
            <a:r>
              <a:rPr b="1" lang="en-GB" sz="1600" spc="-1" strike="noStrike">
                <a:solidFill>
                  <a:srgbClr val="2c3f71"/>
                </a:solidFill>
                <a:latin typeface="Calibri"/>
                <a:ea typeface="DejaVu Sans"/>
              </a:rPr>
              <a:t>поддержка:</a:t>
            </a:r>
            <a:endParaRPr b="0" lang="ru-RU" sz="1600" spc="-1" strike="noStrike">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en-GB" sz="1600" spc="-1" strike="noStrike">
                <a:solidFill>
                  <a:srgbClr val="2c3f71"/>
                </a:solidFill>
                <a:latin typeface="Calibri"/>
                <a:ea typeface="DejaVu Sans"/>
              </a:rPr>
              <a:t>support@sokrat.ru</a:t>
            </a:r>
            <a:endParaRPr b="0" lang="ru-RU" sz="1600" spc="-1" strike="noStrike">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ru-RU" sz="1600" spc="-1" strike="noStrike">
                <a:solidFill>
                  <a:srgbClr val="2c3f71"/>
                </a:solidFill>
                <a:latin typeface="Calibri"/>
                <a:ea typeface="DejaVu Sans"/>
              </a:rPr>
              <a:t>Тел</a:t>
            </a:r>
            <a:r>
              <a:rPr b="1" lang="en-GB" sz="1600" spc="-1" strike="noStrike">
                <a:solidFill>
                  <a:srgbClr val="2c3f71"/>
                </a:solidFill>
                <a:latin typeface="Calibri"/>
                <a:ea typeface="DejaVu Sans"/>
              </a:rPr>
              <a:t>: </a:t>
            </a:r>
            <a:r>
              <a:rPr b="1" lang="ru-RU" sz="1600" spc="-1" strike="noStrike">
                <a:solidFill>
                  <a:srgbClr val="2c3f71"/>
                </a:solidFill>
                <a:latin typeface="Calibri"/>
                <a:ea typeface="DejaVu Sans"/>
              </a:rPr>
              <a:t>8-800-333-66-70</a:t>
            </a:r>
            <a:r>
              <a:rPr b="1" lang="ru-RU" sz="1600" spc="-1" strike="noStrike">
                <a:solidFill>
                  <a:srgbClr val="b3b3b3"/>
                </a:solidFill>
                <a:latin typeface="Calibri"/>
                <a:ea typeface="DejaVu Sans"/>
              </a:rPr>
              <a:t> (бесплатный)</a:t>
            </a:r>
            <a:endParaRPr b="0" lang="ru-RU" sz="1600" spc="-1" strike="noStrike">
              <a:latin typeface="Arial"/>
            </a:endParaRPr>
          </a:p>
        </p:txBody>
      </p:sp>
      <p:pic>
        <p:nvPicPr>
          <p:cNvPr id="173" name="Picture 7" descr="D:\!Сектор обучения\Презентации\Картинки\t_logo.png"/>
          <p:cNvPicPr/>
          <p:nvPr/>
        </p:nvPicPr>
        <p:blipFill>
          <a:blip r:embed="rId2"/>
          <a:stretch/>
        </p:blipFill>
        <p:spPr>
          <a:xfrm>
            <a:off x="1095120" y="3904200"/>
            <a:ext cx="283320" cy="283320"/>
          </a:xfrm>
          <a:prstGeom prst="rect">
            <a:avLst/>
          </a:prstGeom>
          <a:ln w="9525">
            <a:noFill/>
          </a:ln>
        </p:spPr>
      </p:pic>
      <p:pic>
        <p:nvPicPr>
          <p:cNvPr id="174" name="Picture 7" descr="D:\!Сектор обучения\Презентации\Картинки\t_logo.png"/>
          <p:cNvPicPr/>
          <p:nvPr/>
        </p:nvPicPr>
        <p:blipFill>
          <a:blip r:embed="rId3"/>
          <a:stretch/>
        </p:blipFill>
        <p:spPr>
          <a:xfrm>
            <a:off x="1095120" y="4264560"/>
            <a:ext cx="283320" cy="283320"/>
          </a:xfrm>
          <a:prstGeom prst="rect">
            <a:avLst/>
          </a:prstGeom>
          <a:ln w="9525">
            <a:noFill/>
          </a:ln>
        </p:spPr>
      </p:pic>
      <p:sp>
        <p:nvSpPr>
          <p:cNvPr id="175" name="CustomShape 3"/>
          <p:cNvSpPr/>
          <p:nvPr/>
        </p:nvSpPr>
        <p:spPr>
          <a:xfrm>
            <a:off x="1333440" y="880200"/>
            <a:ext cx="5683320" cy="5101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ru-RU" sz="1500" spc="-1" strike="noStrike">
                <a:solidFill>
                  <a:srgbClr val="3faf46"/>
                </a:solidFill>
                <a:latin typeface="Arial"/>
                <a:ea typeface="DejaVu Sans"/>
              </a:rPr>
              <a:t>Актуальные версии дистрибутивов и обучающих материалов </a:t>
            </a:r>
            <a:endParaRPr b="0" lang="ru-RU" sz="1500" spc="-1" strike="noStrike">
              <a:latin typeface="Arial"/>
            </a:endParaRPr>
          </a:p>
          <a:p>
            <a:pPr>
              <a:lnSpc>
                <a:spcPct val="100000"/>
              </a:lnSpc>
            </a:pPr>
            <a:r>
              <a:rPr b="0" lang="ru-RU" sz="1500" spc="-1" strike="noStrike">
                <a:solidFill>
                  <a:srgbClr val="3faf46"/>
                </a:solidFill>
                <a:latin typeface="Arial"/>
                <a:ea typeface="DejaVu Sans"/>
              </a:rPr>
              <a:t>можно получить на форуме.</a:t>
            </a:r>
            <a:endParaRPr b="0" lang="ru-RU" sz="1500" spc="-1" strike="noStrike">
              <a:latin typeface="Arial"/>
            </a:endParaRPr>
          </a:p>
          <a:p>
            <a:pPr>
              <a:lnSpc>
                <a:spcPct val="100000"/>
              </a:lnSpc>
            </a:pPr>
            <a:endParaRPr b="0" lang="ru-RU" sz="1500" spc="-1" strike="noStrike">
              <a:latin typeface="Arial"/>
            </a:endParaRPr>
          </a:p>
          <a:p>
            <a:pPr>
              <a:lnSpc>
                <a:spcPct val="100000"/>
              </a:lnSpc>
            </a:pPr>
            <a:r>
              <a:rPr b="0" lang="ru-RU" sz="1500" spc="-1" strike="noStrike">
                <a:solidFill>
                  <a:srgbClr val="3faf46"/>
                </a:solidFill>
                <a:latin typeface="Arial"/>
                <a:ea typeface="DejaVu Sans"/>
              </a:rPr>
              <a:t>Ссылка на обучающее видео:</a:t>
            </a:r>
            <a:endParaRPr b="0" lang="ru-RU" sz="1500" spc="-1" strike="noStrike">
              <a:latin typeface="Arial"/>
            </a:endParaRPr>
          </a:p>
          <a:p>
            <a:pPr>
              <a:lnSpc>
                <a:spcPct val="100000"/>
              </a:lnSpc>
            </a:pPr>
            <a:r>
              <a:rPr b="0" lang="ru-RU" sz="1500" spc="-1" strike="noStrike">
                <a:solidFill>
                  <a:srgbClr val="3faf46"/>
                </a:solidFill>
                <a:latin typeface="Arial"/>
                <a:ea typeface="DejaVu Sans"/>
              </a:rPr>
              <a:t>https://yadi.sk/d/17QqAjWq-yoBBg </a:t>
            </a:r>
            <a:endParaRPr b="0" lang="ru-RU" sz="1500" spc="-1" strike="noStrike">
              <a:latin typeface="Arial"/>
            </a:endParaRPr>
          </a:p>
          <a:p>
            <a:pPr>
              <a:lnSpc>
                <a:spcPct val="100000"/>
              </a:lnSpc>
            </a:pPr>
            <a:endParaRPr b="0" lang="ru-RU" sz="15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Picture 3" descr=""/>
          <p:cNvPicPr/>
          <p:nvPr/>
        </p:nvPicPr>
        <p:blipFill>
          <a:blip r:embed="rId1"/>
          <a:stretch/>
        </p:blipFill>
        <p:spPr>
          <a:xfrm>
            <a:off x="0" y="0"/>
            <a:ext cx="9140040" cy="691200"/>
          </a:xfrm>
          <a:prstGeom prst="rect">
            <a:avLst/>
          </a:prstGeom>
          <a:ln w="9525">
            <a:noFill/>
          </a:ln>
        </p:spPr>
      </p:pic>
      <p:sp>
        <p:nvSpPr>
          <p:cNvPr id="88" name="CustomShape 1"/>
          <p:cNvSpPr/>
          <p:nvPr/>
        </p:nvSpPr>
        <p:spPr>
          <a:xfrm>
            <a:off x="0" y="0"/>
            <a:ext cx="91400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ОС Astra Linux</a:t>
            </a:r>
            <a:endParaRPr b="0" lang="ru-RU" sz="2800" spc="-1" strike="noStrike">
              <a:latin typeface="Arial"/>
            </a:endParaRPr>
          </a:p>
        </p:txBody>
      </p:sp>
      <p:sp>
        <p:nvSpPr>
          <p:cNvPr id="89" name="CustomShape 2"/>
          <p:cNvSpPr/>
          <p:nvPr/>
        </p:nvSpPr>
        <p:spPr>
          <a:xfrm>
            <a:off x="4449240" y="1080000"/>
            <a:ext cx="4316400" cy="5576400"/>
          </a:xfrm>
          <a:prstGeom prst="rect">
            <a:avLst/>
          </a:prstGeom>
          <a:noFill/>
          <a:ln w="0">
            <a:noFill/>
          </a:ln>
        </p:spPr>
        <p:style>
          <a:lnRef idx="0"/>
          <a:fillRef idx="0"/>
          <a:effectRef idx="0"/>
          <a:fontRef idx="minor"/>
        </p:style>
        <p:txBody>
          <a:bodyPr lIns="90000" rIns="90000" tIns="45000" bIns="45000">
            <a:normAutofit/>
          </a:bodyPr>
          <a:p>
            <a:pPr>
              <a:lnSpc>
                <a:spcPct val="100000"/>
              </a:lnSpc>
            </a:pPr>
            <a:r>
              <a:rPr b="1" lang="ru-RU" sz="2800" spc="-1" strike="noStrike">
                <a:solidFill>
                  <a:srgbClr val="000000"/>
                </a:solidFill>
                <a:latin typeface="Bahnschrift"/>
                <a:ea typeface="DejaVu Sans"/>
              </a:rPr>
              <a:t>Astra Linux </a:t>
            </a:r>
            <a:endParaRPr b="0" lang="ru-RU" sz="2800" spc="-1" strike="noStrike">
              <a:latin typeface="Arial"/>
            </a:endParaRPr>
          </a:p>
          <a:p>
            <a:pPr>
              <a:lnSpc>
                <a:spcPct val="100000"/>
              </a:lnSpc>
            </a:pPr>
            <a:r>
              <a:rPr b="1" lang="ru-RU" sz="2800" spc="-1" strike="noStrike">
                <a:solidFill>
                  <a:srgbClr val="ff0000"/>
                </a:solidFill>
                <a:latin typeface="Bahnschrift"/>
                <a:ea typeface="DejaVu Sans"/>
              </a:rPr>
              <a:t>«Орел»</a:t>
            </a:r>
            <a:endParaRPr b="0" lang="ru-RU" sz="2800" spc="-1" strike="noStrike">
              <a:latin typeface="Arial"/>
            </a:endParaRPr>
          </a:p>
          <a:p>
            <a:pPr>
              <a:lnSpc>
                <a:spcPct val="100000"/>
              </a:lnSpc>
            </a:pPr>
            <a:endParaRPr b="0" lang="ru-RU" sz="2800" spc="-1" strike="noStrike">
              <a:latin typeface="Arial"/>
            </a:endParaRPr>
          </a:p>
          <a:p>
            <a:pPr>
              <a:lnSpc>
                <a:spcPct val="100000"/>
              </a:lnSpc>
            </a:pPr>
            <a:r>
              <a:rPr b="1" lang="ru-RU" sz="2800" spc="-1" strike="noStrike">
                <a:solidFill>
                  <a:srgbClr val="000000"/>
                </a:solidFill>
                <a:latin typeface="Bahnschrift"/>
                <a:ea typeface="DejaVu Sans"/>
              </a:rPr>
              <a:t>Операционная система для широкого спектра прикладных задач.</a:t>
            </a:r>
            <a:endParaRPr b="0" lang="ru-RU" sz="2800" spc="-1" strike="noStrike">
              <a:latin typeface="Arial"/>
            </a:endParaRPr>
          </a:p>
        </p:txBody>
      </p:sp>
      <p:sp>
        <p:nvSpPr>
          <p:cNvPr id="90" name="CustomShape 3"/>
          <p:cNvSpPr/>
          <p:nvPr/>
        </p:nvSpPr>
        <p:spPr>
          <a:xfrm>
            <a:off x="360000" y="1080000"/>
            <a:ext cx="4085640" cy="5576400"/>
          </a:xfrm>
          <a:prstGeom prst="rect">
            <a:avLst/>
          </a:prstGeom>
          <a:noFill/>
          <a:ln w="0">
            <a:noFill/>
          </a:ln>
        </p:spPr>
        <p:style>
          <a:lnRef idx="0"/>
          <a:fillRef idx="0"/>
          <a:effectRef idx="0"/>
          <a:fontRef idx="minor"/>
        </p:style>
        <p:txBody>
          <a:bodyPr lIns="90000" rIns="90000" tIns="45000" bIns="45000">
            <a:normAutofit/>
          </a:bodyPr>
          <a:p>
            <a:pPr>
              <a:lnSpc>
                <a:spcPct val="100000"/>
              </a:lnSpc>
            </a:pPr>
            <a:r>
              <a:rPr b="1" lang="ru-RU" sz="2800" spc="-1" strike="noStrike">
                <a:solidFill>
                  <a:srgbClr val="000000"/>
                </a:solidFill>
                <a:latin typeface="Bahnschrift"/>
                <a:ea typeface="DejaVu Sans"/>
              </a:rPr>
              <a:t>Astra linux </a:t>
            </a:r>
            <a:endParaRPr b="0" lang="ru-RU" sz="2800" spc="-1" strike="noStrike">
              <a:latin typeface="Arial"/>
            </a:endParaRPr>
          </a:p>
          <a:p>
            <a:pPr>
              <a:lnSpc>
                <a:spcPct val="100000"/>
              </a:lnSpc>
            </a:pPr>
            <a:r>
              <a:rPr b="1" lang="ru-RU" sz="2800" spc="-1" strike="noStrike">
                <a:solidFill>
                  <a:srgbClr val="ff4000"/>
                </a:solidFill>
                <a:latin typeface="Bahnschrift"/>
                <a:ea typeface="DejaVu Sans"/>
              </a:rPr>
              <a:t>«Смоленск»</a:t>
            </a:r>
            <a:endParaRPr b="0" lang="ru-RU" sz="2800" spc="-1" strike="noStrike">
              <a:latin typeface="Arial"/>
            </a:endParaRPr>
          </a:p>
          <a:p>
            <a:pPr>
              <a:lnSpc>
                <a:spcPct val="100000"/>
              </a:lnSpc>
            </a:pPr>
            <a:endParaRPr b="0" lang="ru-RU" sz="2800" spc="-1" strike="noStrike">
              <a:latin typeface="Arial"/>
            </a:endParaRPr>
          </a:p>
          <a:p>
            <a:pPr>
              <a:lnSpc>
                <a:spcPct val="100000"/>
              </a:lnSpc>
            </a:pPr>
            <a:r>
              <a:rPr b="1" lang="ru-RU" sz="2800" spc="-1" strike="noStrike">
                <a:solidFill>
                  <a:srgbClr val="000000"/>
                </a:solidFill>
                <a:latin typeface="Bahnschrift"/>
                <a:ea typeface="DejaVu Sans"/>
              </a:rPr>
              <a:t>Сертифицированная ОС со встроенными верифицированными средствами защиты информации. Позволяет работать с данными любой степени конфиденциальности.</a:t>
            </a:r>
            <a:endParaRPr b="0" lang="ru-RU" sz="2800" spc="-1" strike="noStrike">
              <a:latin typeface="Arial"/>
            </a:endParaRPr>
          </a:p>
        </p:txBody>
      </p:sp>
      <p:sp>
        <p:nvSpPr>
          <p:cNvPr id="91" name="Line 4"/>
          <p:cNvSpPr/>
          <p:nvPr/>
        </p:nvSpPr>
        <p:spPr>
          <a:xfrm>
            <a:off x="4449240" y="900000"/>
            <a:ext cx="360" cy="5760000"/>
          </a:xfrm>
          <a:prstGeom prst="line">
            <a:avLst/>
          </a:prstGeom>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Picture 3_1" descr=""/>
          <p:cNvPicPr/>
          <p:nvPr/>
        </p:nvPicPr>
        <p:blipFill>
          <a:blip r:embed="rId1"/>
          <a:stretch/>
        </p:blipFill>
        <p:spPr>
          <a:xfrm>
            <a:off x="0" y="0"/>
            <a:ext cx="9140040" cy="691200"/>
          </a:xfrm>
          <a:prstGeom prst="rect">
            <a:avLst/>
          </a:prstGeom>
          <a:ln w="9525">
            <a:noFill/>
          </a:ln>
        </p:spPr>
      </p:pic>
      <p:sp>
        <p:nvSpPr>
          <p:cNvPr id="93" name="CustomShape 1"/>
          <p:cNvSpPr/>
          <p:nvPr/>
        </p:nvSpPr>
        <p:spPr>
          <a:xfrm>
            <a:off x="57132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Сертификация</a:t>
            </a:r>
            <a:endParaRPr b="0" lang="ru-RU" sz="2800" spc="-1" strike="noStrike">
              <a:latin typeface="Arial"/>
            </a:endParaRPr>
          </a:p>
        </p:txBody>
      </p:sp>
      <p:sp>
        <p:nvSpPr>
          <p:cNvPr id="94" name="CustomShape 2"/>
          <p:cNvSpPr/>
          <p:nvPr/>
        </p:nvSpPr>
        <p:spPr>
          <a:xfrm>
            <a:off x="1428840" y="2015280"/>
            <a:ext cx="6159600" cy="3971160"/>
          </a:xfrm>
          <a:prstGeom prst="rect">
            <a:avLst/>
          </a:prstGeom>
          <a:noFill/>
          <a:ln w="9525">
            <a:noFill/>
          </a:ln>
        </p:spPr>
        <p:style>
          <a:lnRef idx="0"/>
          <a:fillRef idx="0"/>
          <a:effectRef idx="0"/>
          <a:fontRef idx="minor"/>
        </p:style>
      </p:sp>
      <p:sp>
        <p:nvSpPr>
          <p:cNvPr id="95" name="CustomShape 3"/>
          <p:cNvSpPr/>
          <p:nvPr/>
        </p:nvSpPr>
        <p:spPr>
          <a:xfrm>
            <a:off x="180000" y="913680"/>
            <a:ext cx="8610840" cy="3427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ru-RU" sz="1800" spc="-1" strike="noStrike">
                <a:solidFill>
                  <a:srgbClr val="000000"/>
                </a:solidFill>
                <a:latin typeface="Arial"/>
                <a:ea typeface="DejaVu Sans"/>
              </a:rPr>
              <a:t>ПО Приток-А под управлением ОС Astra Linux имеет действующий сертификат</a:t>
            </a:r>
            <a:endParaRPr b="0" lang="ru-RU" sz="1800" spc="-1" strike="noStrike">
              <a:latin typeface="Arial"/>
            </a:endParaRPr>
          </a:p>
        </p:txBody>
      </p:sp>
      <p:pic>
        <p:nvPicPr>
          <p:cNvPr id="96" name="" descr=""/>
          <p:cNvPicPr/>
          <p:nvPr/>
        </p:nvPicPr>
        <p:blipFill>
          <a:blip r:embed="rId2"/>
          <a:stretch/>
        </p:blipFill>
        <p:spPr>
          <a:xfrm>
            <a:off x="447480" y="1440000"/>
            <a:ext cx="3688920" cy="5216400"/>
          </a:xfrm>
          <a:prstGeom prst="rect">
            <a:avLst/>
          </a:prstGeom>
          <a:ln w="0">
            <a:noFill/>
          </a:ln>
        </p:spPr>
      </p:pic>
      <p:pic>
        <p:nvPicPr>
          <p:cNvPr id="97" name="" descr=""/>
          <p:cNvPicPr/>
          <p:nvPr/>
        </p:nvPicPr>
        <p:blipFill>
          <a:blip r:embed="rId3"/>
          <a:stretch/>
        </p:blipFill>
        <p:spPr>
          <a:xfrm>
            <a:off x="5040000" y="1440000"/>
            <a:ext cx="3688920" cy="52164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Picture 3_0" descr=""/>
          <p:cNvPicPr/>
          <p:nvPr/>
        </p:nvPicPr>
        <p:blipFill>
          <a:blip r:embed="rId1"/>
          <a:stretch/>
        </p:blipFill>
        <p:spPr>
          <a:xfrm>
            <a:off x="0" y="0"/>
            <a:ext cx="9140040" cy="691200"/>
          </a:xfrm>
          <a:prstGeom prst="rect">
            <a:avLst/>
          </a:prstGeom>
          <a:ln w="9525">
            <a:noFill/>
          </a:ln>
        </p:spPr>
      </p:pic>
      <p:sp>
        <p:nvSpPr>
          <p:cNvPr id="99" name="CustomShape 1"/>
          <p:cNvSpPr/>
          <p:nvPr/>
        </p:nvSpPr>
        <p:spPr>
          <a:xfrm>
            <a:off x="0" y="0"/>
            <a:ext cx="91400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Приток-А под ОС Astra Linux</a:t>
            </a:r>
            <a:endParaRPr b="0" lang="ru-RU" sz="2800" spc="-1" strike="noStrike">
              <a:latin typeface="Arial"/>
            </a:endParaRPr>
          </a:p>
        </p:txBody>
      </p:sp>
      <p:sp>
        <p:nvSpPr>
          <p:cNvPr id="100" name="CustomShape 2"/>
          <p:cNvSpPr/>
          <p:nvPr/>
        </p:nvSpPr>
        <p:spPr>
          <a:xfrm>
            <a:off x="567360" y="865800"/>
            <a:ext cx="8249400" cy="598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ru-RU" sz="1800" spc="-1" strike="noStrike">
                <a:solidFill>
                  <a:srgbClr val="000000"/>
                </a:solidFill>
                <a:latin typeface="Arial"/>
                <a:ea typeface="DejaVu Sans"/>
              </a:rPr>
              <a:t>ПО Приток-А под управлением ОС Astra Linux можно разделить на 2 части:</a:t>
            </a:r>
            <a:endParaRPr b="0" lang="ru-RU" sz="1800" spc="-1" strike="noStrike">
              <a:latin typeface="Arial"/>
            </a:endParaRPr>
          </a:p>
        </p:txBody>
      </p:sp>
      <p:sp>
        <p:nvSpPr>
          <p:cNvPr id="101" name="CustomShape 3"/>
          <p:cNvSpPr/>
          <p:nvPr/>
        </p:nvSpPr>
        <p:spPr>
          <a:xfrm>
            <a:off x="180000" y="1620000"/>
            <a:ext cx="4856400" cy="29023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ru-RU" sz="1800" spc="-1" strike="noStrike">
                <a:solidFill>
                  <a:srgbClr val="000000"/>
                </a:solidFill>
                <a:latin typeface="Arial"/>
                <a:ea typeface="DejaVu Sans"/>
              </a:rPr>
              <a:t>Серверное ПО:</a:t>
            </a:r>
            <a:endParaRPr b="0" lang="ru-RU" sz="1800" spc="-1" strike="noStrike">
              <a:latin typeface="Arial"/>
            </a:endParaRPr>
          </a:p>
          <a:p>
            <a:pPr>
              <a:lnSpc>
                <a:spcPct val="100000"/>
              </a:lnSpc>
            </a:pPr>
            <a:endParaRPr b="0" lang="ru-RU" sz="1800" spc="-1" strike="noStrike">
              <a:latin typeface="Arial"/>
            </a:endParaRPr>
          </a:p>
          <a:p>
            <a:pPr>
              <a:lnSpc>
                <a:spcPct val="100000"/>
              </a:lnSpc>
            </a:pPr>
            <a:r>
              <a:rPr b="0" lang="ru-RU" sz="1800" spc="-1" strike="noStrike">
                <a:solidFill>
                  <a:srgbClr val="000000"/>
                </a:solidFill>
                <a:latin typeface="Arial"/>
                <a:ea typeface="DejaVu Sans"/>
              </a:rPr>
              <a:t>1) Сервисы (службы)</a:t>
            </a:r>
            <a:endParaRPr b="0" lang="ru-RU" sz="1800" spc="-1" strike="noStrike">
              <a:latin typeface="Arial"/>
            </a:endParaRPr>
          </a:p>
          <a:p>
            <a:pPr>
              <a:lnSpc>
                <a:spcPct val="100000"/>
              </a:lnSpc>
            </a:pPr>
            <a:endParaRPr b="0" lang="ru-RU" sz="1800" spc="-1" strike="noStrike">
              <a:latin typeface="Arial"/>
            </a:endParaRPr>
          </a:p>
          <a:p>
            <a:pPr>
              <a:lnSpc>
                <a:spcPct val="150000"/>
              </a:lnSpc>
            </a:pPr>
            <a:r>
              <a:rPr b="0" lang="ru-RU" sz="1800" spc="-1" strike="noStrike">
                <a:solidFill>
                  <a:srgbClr val="000000"/>
                </a:solidFill>
                <a:latin typeface="Arial"/>
                <a:ea typeface="DejaVu Sans"/>
              </a:rPr>
              <a:t>- Ядро </a:t>
            </a:r>
            <a:endParaRPr b="0" lang="ru-RU" sz="1800" spc="-1" strike="noStrike">
              <a:latin typeface="Arial"/>
            </a:endParaRPr>
          </a:p>
          <a:p>
            <a:pPr>
              <a:lnSpc>
                <a:spcPct val="150000"/>
              </a:lnSpc>
            </a:pPr>
            <a:r>
              <a:rPr b="0" lang="ru-RU" sz="1800" spc="-1" strike="noStrike">
                <a:solidFill>
                  <a:srgbClr val="000000"/>
                </a:solidFill>
                <a:latin typeface="Arial"/>
                <a:ea typeface="DejaVu Sans"/>
              </a:rPr>
              <a:t>- Менеджер БД</a:t>
            </a:r>
            <a:endParaRPr b="0" lang="ru-RU" sz="1800" spc="-1" strike="noStrike">
              <a:latin typeface="Arial"/>
            </a:endParaRPr>
          </a:p>
          <a:p>
            <a:pPr>
              <a:lnSpc>
                <a:spcPct val="150000"/>
              </a:lnSpc>
            </a:pPr>
            <a:r>
              <a:rPr b="0" lang="ru-RU" sz="1800" spc="-1" strike="noStrike">
                <a:solidFill>
                  <a:srgbClr val="000000"/>
                </a:solidFill>
                <a:latin typeface="Arial"/>
                <a:ea typeface="DejaVu Sans"/>
              </a:rPr>
              <a:t>- Репликатор</a:t>
            </a:r>
            <a:endParaRPr b="0" lang="ru-RU" sz="1800" spc="-1" strike="noStrike">
              <a:latin typeface="Arial"/>
            </a:endParaRPr>
          </a:p>
          <a:p>
            <a:pPr>
              <a:lnSpc>
                <a:spcPct val="150000"/>
              </a:lnSpc>
            </a:pPr>
            <a:r>
              <a:rPr b="0" lang="ru-RU" sz="1800" spc="-1" strike="noStrike">
                <a:solidFill>
                  <a:srgbClr val="000000"/>
                </a:solidFill>
                <a:latin typeface="Arial"/>
                <a:ea typeface="DejaVu Sans"/>
              </a:rPr>
              <a:t>- Сервис архивов и отчетов</a:t>
            </a:r>
            <a:endParaRPr b="0" lang="ru-RU" sz="1800" spc="-1" strike="noStrike">
              <a:latin typeface="Arial"/>
            </a:endParaRPr>
          </a:p>
          <a:p>
            <a:pPr>
              <a:lnSpc>
                <a:spcPct val="150000"/>
              </a:lnSpc>
            </a:pPr>
            <a:r>
              <a:rPr b="0" lang="ru-RU" sz="1800" spc="-1" strike="noStrike">
                <a:solidFill>
                  <a:srgbClr val="000000"/>
                </a:solidFill>
                <a:latin typeface="Arial"/>
                <a:ea typeface="DejaVu Sans"/>
              </a:rPr>
              <a:t>- Сервер сценариев</a:t>
            </a:r>
            <a:endParaRPr b="0" lang="ru-RU" sz="1800" spc="-1" strike="noStrike">
              <a:latin typeface="Arial"/>
            </a:endParaRPr>
          </a:p>
          <a:p>
            <a:pPr>
              <a:lnSpc>
                <a:spcPct val="150000"/>
              </a:lnSpc>
            </a:pPr>
            <a:r>
              <a:rPr b="0" lang="ru-RU" sz="1800" spc="-1" strike="noStrike">
                <a:solidFill>
                  <a:srgbClr val="000000"/>
                </a:solidFill>
                <a:latin typeface="Arial"/>
                <a:ea typeface="DejaVu Sans"/>
              </a:rPr>
              <a:t>- Сервер служб</a:t>
            </a:r>
            <a:endParaRPr b="0" lang="ru-RU" sz="1800" spc="-1" strike="noStrike">
              <a:latin typeface="Arial"/>
            </a:endParaRPr>
          </a:p>
          <a:p>
            <a:pPr>
              <a:lnSpc>
                <a:spcPct val="100000"/>
              </a:lnSpc>
            </a:pPr>
            <a:endParaRPr b="0" lang="ru-RU" sz="1800" spc="-1" strike="noStrike">
              <a:latin typeface="Arial"/>
            </a:endParaRPr>
          </a:p>
          <a:p>
            <a:pPr>
              <a:lnSpc>
                <a:spcPct val="100000"/>
              </a:lnSpc>
            </a:pPr>
            <a:r>
              <a:rPr b="0" lang="ru-RU" sz="1800" spc="-1" strike="noStrike">
                <a:solidFill>
                  <a:srgbClr val="000000"/>
                </a:solidFill>
                <a:latin typeface="Arial"/>
                <a:ea typeface="DejaVu Sans"/>
              </a:rPr>
              <a:t>2) Контрольная панель системы</a:t>
            </a:r>
            <a:endParaRPr b="0" lang="ru-RU" sz="1800" spc="-1" strike="noStrike">
              <a:latin typeface="Arial"/>
            </a:endParaRPr>
          </a:p>
          <a:p>
            <a:pPr>
              <a:lnSpc>
                <a:spcPct val="100000"/>
              </a:lnSpc>
            </a:pPr>
            <a:endParaRPr b="0" lang="ru-RU" sz="1800" spc="-1" strike="noStrike">
              <a:latin typeface="Arial"/>
            </a:endParaRPr>
          </a:p>
          <a:p>
            <a:pPr>
              <a:lnSpc>
                <a:spcPct val="100000"/>
              </a:lnSpc>
            </a:pPr>
            <a:r>
              <a:rPr b="0" lang="ru-RU" sz="1800" spc="-1" strike="noStrike">
                <a:solidFill>
                  <a:srgbClr val="000000"/>
                </a:solidFill>
                <a:latin typeface="Arial"/>
                <a:ea typeface="DejaVu Sans"/>
              </a:rPr>
              <a:t>3) Сервер подключений (xerver)</a:t>
            </a:r>
            <a:endParaRPr b="0" lang="ru-RU" sz="1800" spc="-1" strike="noStrike">
              <a:latin typeface="Arial"/>
            </a:endParaRPr>
          </a:p>
        </p:txBody>
      </p:sp>
      <p:sp>
        <p:nvSpPr>
          <p:cNvPr id="102" name="CustomShape 4"/>
          <p:cNvSpPr/>
          <p:nvPr/>
        </p:nvSpPr>
        <p:spPr>
          <a:xfrm>
            <a:off x="4500000" y="1596240"/>
            <a:ext cx="4512960" cy="23904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ru-RU" sz="1800" spc="-1" strike="noStrike">
                <a:solidFill>
                  <a:srgbClr val="000000"/>
                </a:solidFill>
                <a:latin typeface="Arial"/>
                <a:ea typeface="DejaVu Sans"/>
              </a:rPr>
              <a:t>Клиентское ПО:</a:t>
            </a:r>
            <a:endParaRPr b="0" lang="ru-RU" sz="1800" spc="-1" strike="noStrike">
              <a:latin typeface="Arial"/>
            </a:endParaRPr>
          </a:p>
          <a:p>
            <a:pPr>
              <a:lnSpc>
                <a:spcPct val="100000"/>
              </a:lnSpc>
            </a:pPr>
            <a:endParaRPr b="0" lang="ru-RU" sz="1800" spc="-1" strike="noStrike">
              <a:latin typeface="Arial"/>
            </a:endParaRPr>
          </a:p>
          <a:p>
            <a:pPr>
              <a:lnSpc>
                <a:spcPct val="100000"/>
              </a:lnSpc>
            </a:pPr>
            <a:r>
              <a:rPr b="0" lang="ru-RU" sz="1800" spc="-1" strike="noStrike">
                <a:solidFill>
                  <a:srgbClr val="000000"/>
                </a:solidFill>
                <a:latin typeface="Arial"/>
                <a:ea typeface="DejaVu Sans"/>
              </a:rPr>
              <a:t>1) АРМ ДО/ДПУ (аналог АРМ ДПЦО)</a:t>
            </a:r>
            <a:endParaRPr b="0" lang="ru-RU" sz="1800" spc="-1" strike="noStrike">
              <a:latin typeface="Arial"/>
            </a:endParaRPr>
          </a:p>
          <a:p>
            <a:pPr>
              <a:lnSpc>
                <a:spcPct val="100000"/>
              </a:lnSpc>
            </a:pPr>
            <a:endParaRPr b="0" lang="ru-RU" sz="1800" spc="-1" strike="noStrike">
              <a:latin typeface="Arial"/>
            </a:endParaRPr>
          </a:p>
          <a:p>
            <a:pPr>
              <a:lnSpc>
                <a:spcPct val="150000"/>
              </a:lnSpc>
            </a:pPr>
            <a:r>
              <a:rPr b="0" lang="ru-RU" sz="1800" spc="-1" strike="noStrike">
                <a:solidFill>
                  <a:srgbClr val="000000"/>
                </a:solidFill>
                <a:latin typeface="Arial"/>
                <a:ea typeface="DejaVu Sans"/>
              </a:rPr>
              <a:t>2) Инженерные АРМы (Конфигуратор, Карточка, Статистика итд.) - Работают из под виртуализации — Wine</a:t>
            </a:r>
            <a:endParaRPr b="0" lang="ru-RU" sz="1800" spc="-1" strike="noStrike">
              <a:latin typeface="Arial"/>
            </a:endParaRPr>
          </a:p>
          <a:p>
            <a:pPr>
              <a:lnSpc>
                <a:spcPct val="100000"/>
              </a:lnSpc>
            </a:pPr>
            <a:endParaRPr b="0" lang="ru-RU" sz="1800" spc="-1" strike="noStrike">
              <a:latin typeface="Arial"/>
            </a:endParaRPr>
          </a:p>
          <a:p>
            <a:pPr>
              <a:lnSpc>
                <a:spcPct val="100000"/>
              </a:lnSpc>
            </a:pPr>
            <a:r>
              <a:rPr b="0" lang="ru-RU" sz="1800" spc="-1" strike="noStrike">
                <a:solidFill>
                  <a:srgbClr val="000000"/>
                </a:solidFill>
                <a:latin typeface="Arial"/>
                <a:ea typeface="DejaVu Sans"/>
              </a:rPr>
              <a:t>3) UniProg</a:t>
            </a:r>
            <a:endParaRPr b="0" lang="ru-RU" sz="1800" spc="-1" strike="noStrike">
              <a:latin typeface="Arial"/>
            </a:endParaRPr>
          </a:p>
          <a:p>
            <a:pPr>
              <a:lnSpc>
                <a:spcPct val="100000"/>
              </a:lnSpc>
            </a:pPr>
            <a:endParaRPr b="0" lang="ru-RU" sz="1800" spc="-1" strike="noStrike">
              <a:latin typeface="Arial"/>
            </a:endParaRPr>
          </a:p>
          <a:p>
            <a:pPr>
              <a:lnSpc>
                <a:spcPct val="100000"/>
              </a:lnSpc>
            </a:pPr>
            <a:endParaRPr b="0" lang="ru-RU" sz="1800" spc="-1" strike="noStrike">
              <a:latin typeface="Arial"/>
            </a:endParaRPr>
          </a:p>
        </p:txBody>
      </p:sp>
      <p:sp>
        <p:nvSpPr>
          <p:cNvPr id="103" name="Line 5"/>
          <p:cNvSpPr/>
          <p:nvPr/>
        </p:nvSpPr>
        <p:spPr>
          <a:xfrm>
            <a:off x="4406760" y="1602720"/>
            <a:ext cx="360" cy="5040000"/>
          </a:xfrm>
          <a:prstGeom prst="line">
            <a:avLst/>
          </a:prstGeom>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 name="Picture 3_2" descr=""/>
          <p:cNvPicPr/>
          <p:nvPr/>
        </p:nvPicPr>
        <p:blipFill>
          <a:blip r:embed="rId1"/>
          <a:stretch/>
        </p:blipFill>
        <p:spPr>
          <a:xfrm>
            <a:off x="0" y="0"/>
            <a:ext cx="9140040" cy="691200"/>
          </a:xfrm>
          <a:prstGeom prst="rect">
            <a:avLst/>
          </a:prstGeom>
          <a:ln w="9525">
            <a:noFill/>
          </a:ln>
        </p:spPr>
      </p:pic>
      <p:sp>
        <p:nvSpPr>
          <p:cNvPr id="105" name="CustomShape 1"/>
          <p:cNvSpPr/>
          <p:nvPr/>
        </p:nvSpPr>
        <p:spPr>
          <a:xfrm>
            <a:off x="57132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Состав дистрибутива Приток-А</a:t>
            </a:r>
            <a:endParaRPr b="0" lang="ru-RU" sz="2800" spc="-1" strike="noStrike">
              <a:latin typeface="Arial"/>
            </a:endParaRPr>
          </a:p>
        </p:txBody>
      </p:sp>
      <p:sp>
        <p:nvSpPr>
          <p:cNvPr id="106" name="CustomShape 2"/>
          <p:cNvSpPr/>
          <p:nvPr/>
        </p:nvSpPr>
        <p:spPr>
          <a:xfrm>
            <a:off x="1428840" y="2015280"/>
            <a:ext cx="6159600" cy="3971160"/>
          </a:xfrm>
          <a:prstGeom prst="rect">
            <a:avLst/>
          </a:prstGeom>
          <a:noFill/>
          <a:ln w="9525">
            <a:noFill/>
          </a:ln>
        </p:spPr>
        <p:style>
          <a:lnRef idx="0"/>
          <a:fillRef idx="0"/>
          <a:effectRef idx="0"/>
          <a:fontRef idx="minor"/>
        </p:style>
      </p:sp>
      <p:sp>
        <p:nvSpPr>
          <p:cNvPr id="107" name="CustomShape 3"/>
          <p:cNvSpPr/>
          <p:nvPr/>
        </p:nvSpPr>
        <p:spPr>
          <a:xfrm>
            <a:off x="180000" y="1206000"/>
            <a:ext cx="8760240" cy="4694040"/>
          </a:xfrm>
          <a:prstGeom prst="rect">
            <a:avLst/>
          </a:prstGeom>
          <a:noFill/>
          <a:ln w="0">
            <a:noFill/>
          </a:ln>
        </p:spPr>
        <p:style>
          <a:lnRef idx="0"/>
          <a:fillRef idx="0"/>
          <a:effectRef idx="0"/>
          <a:fontRef idx="minor"/>
        </p:style>
        <p:txBody>
          <a:bodyPr lIns="90000" rIns="90000" tIns="45000" bIns="45000">
            <a:noAutofit/>
          </a:bodyPr>
          <a:p>
            <a:pPr>
              <a:lnSpc>
                <a:spcPct val="150000"/>
              </a:lnSpc>
            </a:pPr>
            <a:r>
              <a:rPr b="0" lang="ru-RU" sz="1800" spc="-1" strike="noStrike">
                <a:solidFill>
                  <a:srgbClr val="000000"/>
                </a:solidFill>
                <a:latin typeface="Arial"/>
                <a:ea typeface="DejaVu Sans"/>
              </a:rPr>
              <a:t>Система Приток-А является кроссплатформенной и позволяет работать совместно на разных ОС (Windows, Astra Linux) при использовании одинаковых версий программного обеспечения. Например, для обновления БД на сервере под управлением ОС Linux при переходе на другую версию ПО, можно использовать АРМ Конфигуратор под управлением ОС Windows.</a:t>
            </a:r>
            <a:endParaRPr b="0" lang="ru-RU" sz="1800" spc="-1" strike="noStrike">
              <a:latin typeface="Arial"/>
            </a:endParaRPr>
          </a:p>
          <a:p>
            <a:pPr>
              <a:lnSpc>
                <a:spcPct val="150000"/>
              </a:lnSpc>
            </a:pPr>
            <a:endParaRPr b="0" lang="ru-RU" sz="1800" spc="-1" strike="noStrike">
              <a:latin typeface="Arial"/>
            </a:endParaRPr>
          </a:p>
          <a:p>
            <a:pPr>
              <a:lnSpc>
                <a:spcPct val="150000"/>
              </a:lnSpc>
            </a:pPr>
            <a:r>
              <a:rPr b="0" lang="ru-RU" sz="1800" spc="-1" strike="noStrike">
                <a:solidFill>
                  <a:srgbClr val="000000"/>
                </a:solidFill>
                <a:latin typeface="Arial"/>
                <a:ea typeface="DejaVu Sans"/>
              </a:rPr>
              <a:t>Основные настройки системы, хранящиеся в файле pritok.ini (pritok.conf для ОС Linux), являются аналогичными и настраиваются посредством Контрольной панели системы, так же как и в ОС Windows. Файл конфигурации pritok.conf находится по пути: /etc/sokrat/pritoka/pritok.conf</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Picture 3_14" descr=""/>
          <p:cNvPicPr/>
          <p:nvPr/>
        </p:nvPicPr>
        <p:blipFill>
          <a:blip r:embed="rId1"/>
          <a:stretch/>
        </p:blipFill>
        <p:spPr>
          <a:xfrm>
            <a:off x="0" y="0"/>
            <a:ext cx="9140040" cy="691200"/>
          </a:xfrm>
          <a:prstGeom prst="rect">
            <a:avLst/>
          </a:prstGeom>
          <a:ln w="9525">
            <a:noFill/>
          </a:ln>
        </p:spPr>
      </p:pic>
      <p:sp>
        <p:nvSpPr>
          <p:cNvPr id="109" name="CustomShape 1_3"/>
          <p:cNvSpPr/>
          <p:nvPr/>
        </p:nvSpPr>
        <p:spPr>
          <a:xfrm>
            <a:off x="57132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Особенности настройки Приток-А</a:t>
            </a:r>
            <a:endParaRPr b="0" lang="ru-RU" sz="2800" spc="-1" strike="noStrike">
              <a:latin typeface="Arial"/>
            </a:endParaRPr>
          </a:p>
        </p:txBody>
      </p:sp>
      <p:sp>
        <p:nvSpPr>
          <p:cNvPr id="110" name="CustomShape 2_3"/>
          <p:cNvSpPr/>
          <p:nvPr/>
        </p:nvSpPr>
        <p:spPr>
          <a:xfrm>
            <a:off x="1428840" y="2015280"/>
            <a:ext cx="6159600" cy="3971160"/>
          </a:xfrm>
          <a:prstGeom prst="rect">
            <a:avLst/>
          </a:prstGeom>
          <a:noFill/>
          <a:ln w="9525">
            <a:noFill/>
          </a:ln>
        </p:spPr>
        <p:style>
          <a:lnRef idx="0"/>
          <a:fillRef idx="0"/>
          <a:effectRef idx="0"/>
          <a:fontRef idx="minor"/>
        </p:style>
      </p:sp>
      <p:sp>
        <p:nvSpPr>
          <p:cNvPr id="111" name="CustomShape 3_3"/>
          <p:cNvSpPr/>
          <p:nvPr/>
        </p:nvSpPr>
        <p:spPr>
          <a:xfrm>
            <a:off x="360000" y="1080000"/>
            <a:ext cx="8507160" cy="3926160"/>
          </a:xfrm>
          <a:prstGeom prst="rect">
            <a:avLst/>
          </a:prstGeom>
          <a:noFill/>
          <a:ln w="0">
            <a:noFill/>
          </a:ln>
        </p:spPr>
        <p:style>
          <a:lnRef idx="0"/>
          <a:fillRef idx="0"/>
          <a:effectRef idx="0"/>
          <a:fontRef idx="minor"/>
        </p:style>
        <p:txBody>
          <a:bodyPr lIns="90000" rIns="90000" tIns="45000" bIns="45000">
            <a:noAutofit/>
          </a:bodyPr>
          <a:p>
            <a:pPr>
              <a:lnSpc>
                <a:spcPct val="150000"/>
              </a:lnSpc>
            </a:pPr>
            <a:endParaRPr b="0" lang="ru-RU" sz="1800" spc="-1" strike="noStrike">
              <a:latin typeface="Arial"/>
            </a:endParaRPr>
          </a:p>
          <a:p>
            <a:pPr>
              <a:lnSpc>
                <a:spcPct val="100000"/>
              </a:lnSpc>
            </a:pPr>
            <a:endParaRPr b="0" lang="ru-RU" sz="1800" spc="-1" strike="noStrike">
              <a:latin typeface="Arial"/>
            </a:endParaRPr>
          </a:p>
        </p:txBody>
      </p:sp>
      <p:pic>
        <p:nvPicPr>
          <p:cNvPr id="112" name="" descr=""/>
          <p:cNvPicPr/>
          <p:nvPr/>
        </p:nvPicPr>
        <p:blipFill>
          <a:blip r:embed="rId2"/>
          <a:stretch/>
        </p:blipFill>
        <p:spPr>
          <a:xfrm>
            <a:off x="588600" y="974160"/>
            <a:ext cx="7870320" cy="55047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 name="Picture 3_7" descr=""/>
          <p:cNvPicPr/>
          <p:nvPr/>
        </p:nvPicPr>
        <p:blipFill>
          <a:blip r:embed="rId1"/>
          <a:stretch/>
        </p:blipFill>
        <p:spPr>
          <a:xfrm>
            <a:off x="0" y="0"/>
            <a:ext cx="9140040" cy="691200"/>
          </a:xfrm>
          <a:prstGeom prst="rect">
            <a:avLst/>
          </a:prstGeom>
          <a:ln w="9525">
            <a:noFill/>
          </a:ln>
        </p:spPr>
      </p:pic>
      <p:sp>
        <p:nvSpPr>
          <p:cNvPr id="114" name="CustomShape 1"/>
          <p:cNvSpPr/>
          <p:nvPr/>
        </p:nvSpPr>
        <p:spPr>
          <a:xfrm>
            <a:off x="57132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Состав дистрибутива Приток-А</a:t>
            </a:r>
            <a:endParaRPr b="0" lang="ru-RU" sz="2800" spc="-1" strike="noStrike">
              <a:latin typeface="Arial"/>
            </a:endParaRPr>
          </a:p>
        </p:txBody>
      </p:sp>
      <p:sp>
        <p:nvSpPr>
          <p:cNvPr id="115" name="CustomShape 2"/>
          <p:cNvSpPr/>
          <p:nvPr/>
        </p:nvSpPr>
        <p:spPr>
          <a:xfrm>
            <a:off x="1428840" y="2015280"/>
            <a:ext cx="6159600" cy="3971160"/>
          </a:xfrm>
          <a:prstGeom prst="rect">
            <a:avLst/>
          </a:prstGeom>
          <a:noFill/>
          <a:ln w="9525">
            <a:noFill/>
          </a:ln>
        </p:spPr>
        <p:style>
          <a:lnRef idx="0"/>
          <a:fillRef idx="0"/>
          <a:effectRef idx="0"/>
          <a:fontRef idx="minor"/>
        </p:style>
      </p:sp>
      <p:sp>
        <p:nvSpPr>
          <p:cNvPr id="116" name="CustomShape 3"/>
          <p:cNvSpPr/>
          <p:nvPr/>
        </p:nvSpPr>
        <p:spPr>
          <a:xfrm>
            <a:off x="180000" y="1206000"/>
            <a:ext cx="8760240" cy="4694040"/>
          </a:xfrm>
          <a:prstGeom prst="rect">
            <a:avLst/>
          </a:prstGeom>
          <a:noFill/>
          <a:ln w="0">
            <a:noFill/>
          </a:ln>
        </p:spPr>
        <p:style>
          <a:lnRef idx="0"/>
          <a:fillRef idx="0"/>
          <a:effectRef idx="0"/>
          <a:fontRef idx="minor"/>
        </p:style>
        <p:txBody>
          <a:bodyPr lIns="90000" rIns="90000" tIns="45000" bIns="45000">
            <a:noAutofit/>
          </a:bodyPr>
          <a:p>
            <a:pPr>
              <a:lnSpc>
                <a:spcPct val="150000"/>
              </a:lnSpc>
            </a:pPr>
            <a:r>
              <a:rPr b="0" lang="ru-RU" sz="1800" spc="-1" strike="noStrike">
                <a:solidFill>
                  <a:srgbClr val="000000"/>
                </a:solidFill>
                <a:latin typeface="Arial"/>
                <a:ea typeface="DejaVu Sans"/>
              </a:rPr>
              <a:t> </a:t>
            </a:r>
            <a:r>
              <a:rPr b="0" lang="ru-RU" sz="1800" spc="-1" strike="noStrike">
                <a:solidFill>
                  <a:srgbClr val="000000"/>
                </a:solidFill>
                <a:latin typeface="ArialMT"/>
                <a:ea typeface="ArialMT"/>
              </a:rPr>
              <a:t>Дистрибутив сборки является полностью готовым к использованию пакетом ПО</a:t>
            </a:r>
            <a:endParaRPr b="0" lang="ru-RU" sz="1800" spc="-1" strike="noStrike">
              <a:latin typeface="Arial"/>
            </a:endParaRPr>
          </a:p>
          <a:p>
            <a:pPr>
              <a:lnSpc>
                <a:spcPct val="150000"/>
              </a:lnSpc>
            </a:pPr>
            <a:r>
              <a:rPr b="0" lang="ru-RU" sz="1800" spc="-1" strike="noStrike">
                <a:solidFill>
                  <a:srgbClr val="000000"/>
                </a:solidFill>
                <a:latin typeface="Arial"/>
                <a:ea typeface="DejaVu Sans"/>
              </a:rPr>
              <a:t>и включает в свой состав необходимые для работы системы программные</a:t>
            </a:r>
            <a:endParaRPr b="0" lang="ru-RU" sz="1800" spc="-1" strike="noStrike">
              <a:latin typeface="Arial"/>
            </a:endParaRPr>
          </a:p>
          <a:p>
            <a:pPr>
              <a:lnSpc>
                <a:spcPct val="150000"/>
              </a:lnSpc>
            </a:pPr>
            <a:r>
              <a:rPr b="0" lang="ru-RU" sz="1800" spc="-1" strike="noStrike">
                <a:solidFill>
                  <a:srgbClr val="000000"/>
                </a:solidFill>
                <a:latin typeface="Arial"/>
                <a:ea typeface="DejaVu Sans"/>
              </a:rPr>
              <a:t>компоненты, такие как СУБД Firebird v.2.8.x и Python v.3.5.</a:t>
            </a:r>
            <a:endParaRPr b="0" lang="ru-RU" sz="1800" spc="-1" strike="noStrike">
              <a:latin typeface="Arial"/>
            </a:endParaRPr>
          </a:p>
          <a:p>
            <a:pPr>
              <a:lnSpc>
                <a:spcPct val="150000"/>
              </a:lnSpc>
            </a:pPr>
            <a:r>
              <a:rPr b="0" lang="ru-RU" sz="1800" spc="-1" strike="noStrike">
                <a:solidFill>
                  <a:srgbClr val="000000"/>
                </a:solidFill>
                <a:latin typeface="ArialMT"/>
                <a:ea typeface="ArialMT"/>
              </a:rPr>
              <a:t>ПО Приток-А поставляется в виде архива с расширением </a:t>
            </a:r>
            <a:r>
              <a:rPr b="1" lang="ru-RU" sz="1800" spc="-1" strike="noStrike">
                <a:solidFill>
                  <a:srgbClr val="000000"/>
                </a:solidFill>
                <a:latin typeface="Arial-BoldMT"/>
                <a:ea typeface="Arial-BoldMT"/>
              </a:rPr>
              <a:t>.tar.gz.</a:t>
            </a:r>
            <a:endParaRPr b="0" lang="ru-RU" sz="1800" spc="-1" strike="noStrike">
              <a:latin typeface="Arial"/>
            </a:endParaRPr>
          </a:p>
          <a:p>
            <a:pPr>
              <a:lnSpc>
                <a:spcPct val="150000"/>
              </a:lnSpc>
            </a:pPr>
            <a:r>
              <a:rPr b="1" lang="ru-RU" sz="1800" spc="-1" strike="noStrike" u="sng">
                <a:solidFill>
                  <a:srgbClr val="000000"/>
                </a:solidFill>
                <a:uFillTx/>
                <a:latin typeface="Arial-BoldMT"/>
                <a:ea typeface="Arial-BoldMT"/>
              </a:rPr>
              <a:t>ВАЖНО! Все действия производятся от имени обычного пользователя. Использовать права суперпользователя (от sudo) нельзя!</a:t>
            </a:r>
            <a:endParaRPr b="0" lang="ru-RU" sz="1800" spc="-1" strike="noStrike">
              <a:latin typeface="Arial"/>
            </a:endParaRPr>
          </a:p>
          <a:p>
            <a:pPr>
              <a:lnSpc>
                <a:spcPct val="150000"/>
              </a:lnSpc>
            </a:pPr>
            <a:r>
              <a:rPr b="0" lang="ru-RU" sz="1800" spc="-1" strike="noStrike">
                <a:solidFill>
                  <a:srgbClr val="000000"/>
                </a:solidFill>
                <a:latin typeface="Arial"/>
                <a:ea typeface="DejaVu Sans"/>
              </a:rPr>
              <a:t>Для установки/обновления серверной части ПО необходимо:</a:t>
            </a:r>
            <a:endParaRPr b="0" lang="ru-RU" sz="1800" spc="-1" strike="noStrike">
              <a:latin typeface="Arial"/>
            </a:endParaRPr>
          </a:p>
          <a:p>
            <a:pPr>
              <a:lnSpc>
                <a:spcPct val="150000"/>
              </a:lnSpc>
            </a:pPr>
            <a:r>
              <a:rPr b="0" lang="ru-RU" sz="1800" spc="-1" strike="noStrike">
                <a:solidFill>
                  <a:srgbClr val="000000"/>
                </a:solidFill>
                <a:latin typeface="Arial"/>
                <a:ea typeface="DejaVu Sans"/>
              </a:rPr>
              <a:t>- распаковать архив</a:t>
            </a:r>
            <a:endParaRPr b="0" lang="ru-RU" sz="1800" spc="-1" strike="noStrike">
              <a:latin typeface="Arial"/>
            </a:endParaRPr>
          </a:p>
          <a:p>
            <a:pPr>
              <a:lnSpc>
                <a:spcPct val="150000"/>
              </a:lnSpc>
            </a:pPr>
            <a:r>
              <a:rPr b="0" lang="ru-RU" sz="1800" spc="-1" strike="noStrike">
                <a:solidFill>
                  <a:srgbClr val="000000"/>
                </a:solidFill>
                <a:latin typeface="Arial"/>
                <a:ea typeface="DejaVu Sans"/>
              </a:rPr>
              <a:t>- запустить скрипт install.sh</a:t>
            </a:r>
            <a:endParaRPr b="0" lang="ru-RU" sz="1800" spc="-1" strike="noStrike">
              <a:latin typeface="Arial"/>
            </a:endParaRPr>
          </a:p>
          <a:p>
            <a:pPr>
              <a:lnSpc>
                <a:spcPct val="150000"/>
              </a:lnSpc>
            </a:pPr>
            <a:r>
              <a:rPr b="0" lang="ru-RU" sz="1800" spc="-1" strike="noStrike">
                <a:solidFill>
                  <a:srgbClr val="000000"/>
                </a:solidFill>
                <a:latin typeface="Arial"/>
                <a:ea typeface="DejaVu Sans"/>
              </a:rPr>
              <a:t>- следовать подсказкам системы</a:t>
            </a:r>
            <a:endParaRPr b="0" lang="ru-RU" sz="1800" spc="-1" strike="noStrike">
              <a:latin typeface="Arial"/>
            </a:endParaRPr>
          </a:p>
          <a:p>
            <a:pPr>
              <a:lnSpc>
                <a:spcPct val="150000"/>
              </a:lnSpc>
            </a:pPr>
            <a:endParaRPr b="0" lang="ru-RU" sz="1800" spc="-1" strike="noStrike">
              <a:latin typeface="Arial"/>
            </a:endParaRPr>
          </a:p>
          <a:p>
            <a:pPr>
              <a:lnSpc>
                <a:spcPct val="150000"/>
              </a:lnSpc>
            </a:pPr>
            <a:r>
              <a:rPr b="0" i="1" lang="ru-RU" sz="1800" spc="-1" strike="noStrike">
                <a:solidFill>
                  <a:srgbClr val="000000"/>
                </a:solidFill>
                <a:latin typeface="Arial-ItalicMT"/>
                <a:ea typeface="Arial-ItalicMT"/>
              </a:rPr>
              <a:t>Примечание: </a:t>
            </a:r>
            <a:r>
              <a:rPr b="0" lang="ru-RU" sz="1800" spc="-1" strike="noStrike">
                <a:solidFill>
                  <a:srgbClr val="000000"/>
                </a:solidFill>
                <a:latin typeface="ArialMT"/>
                <a:ea typeface="ArialMT"/>
              </a:rPr>
              <a:t>подробнее о процессе установки можно узнать из обучающего</a:t>
            </a:r>
            <a:endParaRPr b="0" lang="ru-RU" sz="1800" spc="-1" strike="noStrike">
              <a:latin typeface="Arial"/>
            </a:endParaRPr>
          </a:p>
          <a:p>
            <a:pPr>
              <a:lnSpc>
                <a:spcPct val="150000"/>
              </a:lnSpc>
            </a:pPr>
            <a:r>
              <a:rPr b="0" lang="ru-RU" sz="1800" spc="-1" strike="noStrike">
                <a:solidFill>
                  <a:srgbClr val="000000"/>
                </a:solidFill>
                <a:latin typeface="Arial"/>
                <a:ea typeface="DejaVu Sans"/>
              </a:rPr>
              <a:t>видео по ссылке в конце презентации.</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7" name="Picture 3_12" descr=""/>
          <p:cNvPicPr/>
          <p:nvPr/>
        </p:nvPicPr>
        <p:blipFill>
          <a:blip r:embed="rId1"/>
          <a:stretch/>
        </p:blipFill>
        <p:spPr>
          <a:xfrm>
            <a:off x="0" y="0"/>
            <a:ext cx="9140040" cy="691200"/>
          </a:xfrm>
          <a:prstGeom prst="rect">
            <a:avLst/>
          </a:prstGeom>
          <a:ln w="9525">
            <a:noFill/>
          </a:ln>
        </p:spPr>
      </p:pic>
      <p:sp>
        <p:nvSpPr>
          <p:cNvPr id="118" name="CustomShape 1_1"/>
          <p:cNvSpPr/>
          <p:nvPr/>
        </p:nvSpPr>
        <p:spPr>
          <a:xfrm>
            <a:off x="571320" y="0"/>
            <a:ext cx="8225640" cy="62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2800" spc="-1" strike="noStrike">
                <a:solidFill>
                  <a:srgbClr val="ffffff"/>
                </a:solidFill>
                <a:latin typeface="Bahnschrift"/>
                <a:ea typeface="DejaVu Sans"/>
              </a:rPr>
              <a:t>Установка АРМ ДО ДПУ</a:t>
            </a:r>
            <a:endParaRPr b="0" lang="ru-RU" sz="2800" spc="-1" strike="noStrike">
              <a:latin typeface="Arial"/>
            </a:endParaRPr>
          </a:p>
        </p:txBody>
      </p:sp>
      <p:sp>
        <p:nvSpPr>
          <p:cNvPr id="119" name="CustomShape 2_1"/>
          <p:cNvSpPr/>
          <p:nvPr/>
        </p:nvSpPr>
        <p:spPr>
          <a:xfrm>
            <a:off x="1428840" y="2015280"/>
            <a:ext cx="6159600" cy="3971160"/>
          </a:xfrm>
          <a:prstGeom prst="rect">
            <a:avLst/>
          </a:prstGeom>
          <a:noFill/>
          <a:ln w="9525">
            <a:noFill/>
          </a:ln>
        </p:spPr>
        <p:style>
          <a:lnRef idx="0"/>
          <a:fillRef idx="0"/>
          <a:effectRef idx="0"/>
          <a:fontRef idx="minor"/>
        </p:style>
      </p:sp>
      <p:sp>
        <p:nvSpPr>
          <p:cNvPr id="120" name="CustomShape 3_1"/>
          <p:cNvSpPr/>
          <p:nvPr/>
        </p:nvSpPr>
        <p:spPr>
          <a:xfrm>
            <a:off x="180000" y="1206000"/>
            <a:ext cx="8760240" cy="4694040"/>
          </a:xfrm>
          <a:prstGeom prst="rect">
            <a:avLst/>
          </a:prstGeom>
          <a:noFill/>
          <a:ln w="0">
            <a:noFill/>
          </a:ln>
        </p:spPr>
        <p:style>
          <a:lnRef idx="0"/>
          <a:fillRef idx="0"/>
          <a:effectRef idx="0"/>
          <a:fontRef idx="minor"/>
        </p:style>
      </p:sp>
      <p:sp>
        <p:nvSpPr>
          <p:cNvPr id="121" name=""/>
          <p:cNvSpPr/>
          <p:nvPr/>
        </p:nvSpPr>
        <p:spPr>
          <a:xfrm>
            <a:off x="180000" y="1034640"/>
            <a:ext cx="8682840" cy="4184280"/>
          </a:xfrm>
          <a:prstGeom prst="rect">
            <a:avLst/>
          </a:prstGeom>
          <a:noFill/>
          <a:ln w="0">
            <a:noFill/>
          </a:ln>
        </p:spPr>
        <p:style>
          <a:lnRef idx="0"/>
          <a:fillRef idx="0"/>
          <a:effectRef idx="0"/>
          <a:fontRef idx="minor"/>
        </p:style>
        <p:txBody>
          <a:bodyPr lIns="90000" rIns="90000" tIns="45000" bIns="45000">
            <a:noAutofit/>
          </a:bodyPr>
          <a:p>
            <a:pPr>
              <a:lnSpc>
                <a:spcPct val="150000"/>
              </a:lnSpc>
            </a:pPr>
            <a:r>
              <a:rPr b="0" lang="ru-RU" sz="1800" spc="-1" strike="noStrike">
                <a:solidFill>
                  <a:srgbClr val="000000"/>
                </a:solidFill>
                <a:latin typeface="ArialMT"/>
                <a:ea typeface="ArialMT"/>
              </a:rPr>
              <a:t>Для АРМ ДО/ДПУ применяются такие же условия, как и для установки серверной части сборки, а именно:</a:t>
            </a:r>
            <a:endParaRPr b="0" lang="ru-RU" sz="1800" spc="-1" strike="noStrike">
              <a:latin typeface="Arial"/>
            </a:endParaRPr>
          </a:p>
          <a:p>
            <a:pPr>
              <a:lnSpc>
                <a:spcPct val="150000"/>
              </a:lnSpc>
            </a:pPr>
            <a:endParaRPr b="0" lang="ru-RU" sz="1800" spc="-1" strike="noStrike">
              <a:latin typeface="Arial"/>
            </a:endParaRPr>
          </a:p>
          <a:p>
            <a:pPr>
              <a:lnSpc>
                <a:spcPct val="150000"/>
              </a:lnSpc>
            </a:pPr>
            <a:r>
              <a:rPr b="1" lang="ru-RU" sz="1800" spc="-1" strike="noStrike" u="sng">
                <a:solidFill>
                  <a:srgbClr val="000000"/>
                </a:solidFill>
                <a:uFillTx/>
                <a:latin typeface="Arial-BoldMT"/>
                <a:ea typeface="Arial-BoldMT"/>
              </a:rPr>
              <a:t>ВАЖНО! Все действия производятся от имени обычного пользователя. Использовать права суперпользователя (от sudo) нельзя!</a:t>
            </a:r>
            <a:endParaRPr b="0" lang="ru-RU" sz="1800" spc="-1" strike="noStrike">
              <a:latin typeface="Arial"/>
            </a:endParaRPr>
          </a:p>
          <a:p>
            <a:pPr>
              <a:lnSpc>
                <a:spcPct val="150000"/>
              </a:lnSpc>
            </a:pPr>
            <a:endParaRPr b="0" lang="ru-RU" sz="1800" spc="-1" strike="noStrike">
              <a:latin typeface="Arial"/>
            </a:endParaRPr>
          </a:p>
          <a:p>
            <a:pPr>
              <a:lnSpc>
                <a:spcPct val="150000"/>
              </a:lnSpc>
            </a:pPr>
            <a:r>
              <a:rPr b="0" lang="ru-RU" sz="1800" spc="-1" strike="noStrike">
                <a:solidFill>
                  <a:srgbClr val="000000"/>
                </a:solidFill>
                <a:latin typeface="ArialMT"/>
                <a:ea typeface="ArialMT"/>
              </a:rPr>
              <a:t>- ПО представляется в виде архива tar.gz</a:t>
            </a:r>
            <a:endParaRPr b="0" lang="ru-RU" sz="1800" spc="-1" strike="noStrike">
              <a:latin typeface="Arial"/>
            </a:endParaRPr>
          </a:p>
          <a:p>
            <a:pPr>
              <a:lnSpc>
                <a:spcPct val="150000"/>
              </a:lnSpc>
            </a:pPr>
            <a:r>
              <a:rPr b="0" lang="ru-RU" sz="1800" spc="-1" strike="noStrike">
                <a:solidFill>
                  <a:srgbClr val="000000"/>
                </a:solidFill>
                <a:latin typeface="ArialMT"/>
                <a:ea typeface="ArialMT"/>
              </a:rPr>
              <a:t>- Для установки необходимо распаковать архив и запустить скрипт install.sh</a:t>
            </a:r>
            <a:endParaRPr b="0" lang="ru-RU" sz="1800" spc="-1" strike="noStrike">
              <a:latin typeface="Arial"/>
            </a:endParaRPr>
          </a:p>
          <a:p>
            <a:pPr>
              <a:lnSpc>
                <a:spcPct val="150000"/>
              </a:lnSpc>
            </a:pPr>
            <a:r>
              <a:rPr b="0" lang="ru-RU" sz="1800" spc="-1" strike="noStrike">
                <a:solidFill>
                  <a:srgbClr val="000000"/>
                </a:solidFill>
                <a:latin typeface="ArialMT"/>
                <a:ea typeface="ArialMT"/>
              </a:rPr>
              <a:t>- Следовать подсказкам системы</a:t>
            </a:r>
            <a:endParaRPr b="0" lang="ru-RU" sz="1800" spc="-1" strike="noStrike">
              <a:latin typeface="Arial"/>
            </a:endParaRPr>
          </a:p>
          <a:p>
            <a:pPr>
              <a:lnSpc>
                <a:spcPct val="150000"/>
              </a:lnSpc>
            </a:pPr>
            <a:endParaRPr b="0" lang="ru-RU" sz="1800" spc="-1" strike="noStrike">
              <a:latin typeface="Arial"/>
            </a:endParaRPr>
          </a:p>
          <a:p>
            <a:pPr>
              <a:lnSpc>
                <a:spcPct val="150000"/>
              </a:lnSpc>
            </a:pPr>
            <a:endParaRPr b="0" lang="ru-RU" sz="1800" spc="-1" strike="noStrike">
              <a:latin typeface="Arial"/>
            </a:endParaRPr>
          </a:p>
          <a:p>
            <a:pPr>
              <a:lnSpc>
                <a:spcPct val="150000"/>
              </a:lnSpc>
            </a:pPr>
            <a:r>
              <a:rPr b="0" lang="ru-RU" sz="1800" spc="-1" strike="noStrike">
                <a:solidFill>
                  <a:srgbClr val="000000"/>
                </a:solidFill>
                <a:latin typeface="ArialMT"/>
                <a:ea typeface="ArialMT"/>
              </a:rPr>
              <a:t>После установки пакета на рабочем столе должен создаться ярлык для запуска приложения.</a:t>
            </a:r>
            <a:endParaRPr b="0" lang="ru-RU" sz="1800" spc="-1" strike="noStrike">
              <a:latin typeface="Arial"/>
            </a:endParaRPr>
          </a:p>
          <a:p>
            <a:pPr>
              <a:lnSpc>
                <a:spcPct val="100000"/>
              </a:lnSpc>
            </a:pPr>
            <a:endParaRPr b="0" lang="ru-RU" sz="1800" spc="-1" strike="noStrike">
              <a:latin typeface="Arial"/>
            </a:endParaRPr>
          </a:p>
          <a:p>
            <a:pPr>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Apex</Template>
  <TotalTime>20598</TotalTime>
  <Application>LibreOffice/7.1.5.2$Windows_X86_64 LibreOffice_project/85f04e9f809797b8199d13c421bd8a2b025d52b5</Application>
  <AppVersion>15.0000</AppVersion>
  <Words>709</Words>
  <Paragraphs>171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2019-04-10T22:27:28Z</dcterms:created>
  <dc:creator>Stepanov</dc:creator>
  <dc:description/>
  <dc:language>ru-RU</dc:language>
  <cp:lastModifiedBy/>
  <dcterms:modified xsi:type="dcterms:W3CDTF">2021-11-23T14:11:16Z</dcterms:modified>
  <cp:revision>3548</cp:revision>
  <dc:subject/>
  <dc:title>Слайд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2</vt:i4>
  </property>
  <property fmtid="{D5CDD505-2E9C-101B-9397-08002B2CF9AE}" pid="7" name="PresentationFormat">
    <vt:lpwstr>Экран (4:3)</vt:lpwstr>
  </property>
  <property fmtid="{D5CDD505-2E9C-101B-9397-08002B2CF9AE}" pid="8" name="ScaleCrop">
    <vt:bool>0</vt:bool>
  </property>
  <property fmtid="{D5CDD505-2E9C-101B-9397-08002B2CF9AE}" pid="9" name="ShareDoc">
    <vt:bool>0</vt:bool>
  </property>
  <property fmtid="{D5CDD505-2E9C-101B-9397-08002B2CF9AE}" pid="10" name="Slides">
    <vt:i4>22</vt:i4>
  </property>
</Properties>
</file>